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65" r:id="rId5"/>
    <p:sldId id="318" r:id="rId6"/>
    <p:sldId id="320" r:id="rId7"/>
    <p:sldId id="341" r:id="rId8"/>
    <p:sldId id="342" r:id="rId9"/>
    <p:sldId id="343" r:id="rId10"/>
    <p:sldId id="324" r:id="rId11"/>
    <p:sldId id="337" r:id="rId12"/>
    <p:sldId id="326" r:id="rId13"/>
    <p:sldId id="332" r:id="rId14"/>
    <p:sldId id="338" r:id="rId15"/>
    <p:sldId id="330" r:id="rId16"/>
    <p:sldId id="273" r:id="rId17"/>
  </p:sldIdLst>
  <p:sldSz cx="9144000" cy="6858000" type="screen4x3"/>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974" userDrawn="1">
          <p15:clr>
            <a:srgbClr val="A4A3A4"/>
          </p15:clr>
        </p15:guide>
        <p15:guide id="2" pos="158" userDrawn="1">
          <p15:clr>
            <a:srgbClr val="A4A3A4"/>
          </p15:clr>
        </p15:guide>
        <p15:guide id="3" pos="5602" userDrawn="1">
          <p15:clr>
            <a:srgbClr val="A4A3A4"/>
          </p15:clr>
        </p15:guide>
        <p15:guide id="4" orient="horz" pos="237" userDrawn="1">
          <p15:clr>
            <a:srgbClr val="A4A3A4"/>
          </p15:clr>
        </p15:guide>
        <p15:guide id="5" orient="horz" pos="981" userDrawn="1">
          <p15:clr>
            <a:srgbClr val="A4A3A4"/>
          </p15:clr>
        </p15:guide>
        <p15:guide id="6" pos="3651" userDrawn="1">
          <p15:clr>
            <a:srgbClr val="A4A3A4"/>
          </p15:clr>
        </p15:guide>
        <p15:guide id="7" pos="340" userDrawn="1">
          <p15:clr>
            <a:srgbClr val="A4A3A4"/>
          </p15:clr>
        </p15:guide>
      </p15:sldGuideLst>
    </p:ext>
    <p:ext uri="{2D200454-40CA-4A62-9FC3-DE9A4176ACB9}">
      <p15:notesGuideLst xmlns:p15="http://schemas.microsoft.com/office/powerpoint/2012/main" xmlns="">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Netzer" initials="M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E1C"/>
    <a:srgbClr val="800000"/>
    <a:srgbClr val="890B52"/>
    <a:srgbClr val="EBE7E2"/>
    <a:srgbClr val="01AADD"/>
    <a:srgbClr val="BCB5B0"/>
    <a:srgbClr val="8B7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115" autoAdjust="0"/>
  </p:normalViewPr>
  <p:slideViewPr>
    <p:cSldViewPr showGuides="1">
      <p:cViewPr>
        <p:scale>
          <a:sx n="121" d="100"/>
          <a:sy n="121" d="100"/>
        </p:scale>
        <p:origin x="-708" y="108"/>
      </p:cViewPr>
      <p:guideLst>
        <p:guide orient="horz" pos="3974"/>
        <p:guide orient="horz" pos="237"/>
        <p:guide orient="horz" pos="981"/>
        <p:guide pos="158"/>
        <p:guide pos="5602"/>
        <p:guide pos="3651"/>
        <p:guide pos="340"/>
      </p:guideLst>
    </p:cSldViewPr>
  </p:slideViewPr>
  <p:notesTextViewPr>
    <p:cViewPr>
      <p:scale>
        <a:sx n="1" d="1"/>
        <a:sy n="1" d="1"/>
      </p:scale>
      <p:origin x="0" y="0"/>
    </p:cViewPr>
  </p:notesTextViewPr>
  <p:notesViewPr>
    <p:cSldViewPr showGuides="1">
      <p:cViewPr varScale="1">
        <p:scale>
          <a:sx n="79" d="100"/>
          <a:sy n="79" d="100"/>
        </p:scale>
        <p:origin x="-3936" y="-84"/>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83EE490D-7D49-4CA0-B194-3F84F1DB773B}" type="datetimeFigureOut">
              <a:rPr lang="de-AT" smtClean="0"/>
              <a:t>21.08.2018</a:t>
            </a:fld>
            <a:endParaRPr lang="de-AT"/>
          </a:p>
        </p:txBody>
      </p:sp>
      <p:sp>
        <p:nvSpPr>
          <p:cNvPr id="4" name="Fußzeilenplatzhalt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619322B6-B4AE-49BB-8AAA-DF3CC8C15BF6}" type="slidenum">
              <a:rPr lang="de-AT" smtClean="0"/>
              <a:t>‹Nr.›</a:t>
            </a:fld>
            <a:endParaRPr lang="de-AT"/>
          </a:p>
        </p:txBody>
      </p:sp>
    </p:spTree>
    <p:extLst>
      <p:ext uri="{BB962C8B-B14F-4D97-AF65-F5344CB8AC3E}">
        <p14:creationId xmlns:p14="http://schemas.microsoft.com/office/powerpoint/2010/main" val="3653890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9716" cy="499243"/>
          </a:xfrm>
          <a:prstGeom prst="rect">
            <a:avLst/>
          </a:prstGeom>
        </p:spPr>
        <p:txBody>
          <a:bodyPr vert="horz" lIns="91562" tIns="45781" rIns="91562" bIns="45781" rtlCol="0"/>
          <a:lstStyle>
            <a:lvl1pPr algn="l">
              <a:defRPr sz="1200"/>
            </a:lvl1pPr>
          </a:lstStyle>
          <a:p>
            <a:endParaRPr lang="de-CH" dirty="0"/>
          </a:p>
        </p:txBody>
      </p:sp>
      <p:sp>
        <p:nvSpPr>
          <p:cNvPr id="3" name="Datumsplatzhalter 2"/>
          <p:cNvSpPr>
            <a:spLocks noGrp="1"/>
          </p:cNvSpPr>
          <p:nvPr>
            <p:ph type="dt" idx="1"/>
          </p:nvPr>
        </p:nvSpPr>
        <p:spPr>
          <a:xfrm>
            <a:off x="3854359" y="0"/>
            <a:ext cx="2949716" cy="499243"/>
          </a:xfrm>
          <a:prstGeom prst="rect">
            <a:avLst/>
          </a:prstGeom>
        </p:spPr>
        <p:txBody>
          <a:bodyPr vert="horz" lIns="91562" tIns="45781" rIns="91562" bIns="45781" rtlCol="0"/>
          <a:lstStyle>
            <a:lvl1pPr algn="r">
              <a:defRPr sz="1200"/>
            </a:lvl1pPr>
          </a:lstStyle>
          <a:p>
            <a:fld id="{338C7CB4-14F1-4AE0-93AD-4EF22D6C5336}" type="datetimeFigureOut">
              <a:rPr lang="de-CH" smtClean="0"/>
              <a:t>21.08.2018</a:t>
            </a:fld>
            <a:endParaRPr lang="de-CH" dirty="0"/>
          </a:p>
        </p:txBody>
      </p:sp>
      <p:sp>
        <p:nvSpPr>
          <p:cNvPr id="4" name="Folienbildplatzhalt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562" tIns="45781" rIns="91562" bIns="45781" rtlCol="0" anchor="ctr"/>
          <a:lstStyle/>
          <a:p>
            <a:endParaRPr lang="de-CH" dirty="0"/>
          </a:p>
        </p:txBody>
      </p:sp>
      <p:sp>
        <p:nvSpPr>
          <p:cNvPr id="5" name="Notizenplatzhalter 4"/>
          <p:cNvSpPr>
            <a:spLocks noGrp="1"/>
          </p:cNvSpPr>
          <p:nvPr>
            <p:ph type="body" sz="quarter" idx="3"/>
          </p:nvPr>
        </p:nvSpPr>
        <p:spPr>
          <a:xfrm>
            <a:off x="681178" y="4785259"/>
            <a:ext cx="5443258" cy="3915829"/>
          </a:xfrm>
          <a:prstGeom prst="rect">
            <a:avLst/>
          </a:prstGeom>
        </p:spPr>
        <p:txBody>
          <a:bodyPr vert="horz" lIns="91562" tIns="45781" rIns="91562" bIns="4578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44858"/>
            <a:ext cx="2949716" cy="499243"/>
          </a:xfrm>
          <a:prstGeom prst="rect">
            <a:avLst/>
          </a:prstGeom>
        </p:spPr>
        <p:txBody>
          <a:bodyPr vert="horz" lIns="91562" tIns="45781" rIns="91562" bIns="45781"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4359" y="9444858"/>
            <a:ext cx="2949716" cy="499243"/>
          </a:xfrm>
          <a:prstGeom prst="rect">
            <a:avLst/>
          </a:prstGeom>
        </p:spPr>
        <p:txBody>
          <a:bodyPr vert="horz" lIns="91562" tIns="45781" rIns="91562" bIns="45781" rtlCol="0" anchor="b"/>
          <a:lstStyle>
            <a:lvl1pPr algn="r">
              <a:defRPr sz="1200"/>
            </a:lvl1pPr>
          </a:lstStyle>
          <a:p>
            <a:fld id="{2D25A0ED-EC09-4180-8017-A19F0553BEE6}" type="slidenum">
              <a:rPr lang="de-CH" smtClean="0"/>
              <a:t>‹Nr.›</a:t>
            </a:fld>
            <a:endParaRPr lang="de-CH" dirty="0"/>
          </a:p>
        </p:txBody>
      </p:sp>
    </p:spTree>
    <p:extLst>
      <p:ext uri="{BB962C8B-B14F-4D97-AF65-F5344CB8AC3E}">
        <p14:creationId xmlns:p14="http://schemas.microsoft.com/office/powerpoint/2010/main" val="344021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D25A0ED-EC09-4180-8017-A19F0553BEE6}" type="slidenum">
              <a:rPr lang="de-CH" smtClean="0"/>
              <a:t>1</a:t>
            </a:fld>
            <a:endParaRPr lang="de-CH" dirty="0"/>
          </a:p>
        </p:txBody>
      </p:sp>
    </p:spTree>
    <p:extLst>
      <p:ext uri="{BB962C8B-B14F-4D97-AF65-F5344CB8AC3E}">
        <p14:creationId xmlns:p14="http://schemas.microsoft.com/office/powerpoint/2010/main" val="242802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D25A0ED-EC09-4180-8017-A19F0553BEE6}" type="slidenum">
              <a:rPr lang="de-CH" smtClean="0"/>
              <a:t>7</a:t>
            </a:fld>
            <a:endParaRPr lang="de-CH" dirty="0"/>
          </a:p>
        </p:txBody>
      </p:sp>
    </p:spTree>
    <p:extLst>
      <p:ext uri="{BB962C8B-B14F-4D97-AF65-F5344CB8AC3E}">
        <p14:creationId xmlns:p14="http://schemas.microsoft.com/office/powerpoint/2010/main" val="193788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D25A0ED-EC09-4180-8017-A19F0553BEE6}" type="slidenum">
              <a:rPr lang="de-CH" smtClean="0"/>
              <a:t>11</a:t>
            </a:fld>
            <a:endParaRPr lang="de-CH" dirty="0"/>
          </a:p>
        </p:txBody>
      </p:sp>
    </p:spTree>
    <p:extLst>
      <p:ext uri="{BB962C8B-B14F-4D97-AF65-F5344CB8AC3E}">
        <p14:creationId xmlns:p14="http://schemas.microsoft.com/office/powerpoint/2010/main" val="367551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6F96669B-5644-4ED9-9D07-CA1490C25A25}" type="datetime1">
              <a:rPr lang="de-AT" smtClean="0"/>
              <a:t>21.08.2018</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221455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32CA06E6-284F-4CA0-A5B4-41785C041347}" type="datetime1">
              <a:rPr lang="de-AT" smtClean="0"/>
              <a:t>21.08.2018</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46508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D3C23AD-9C21-45B4-BB5D-4C56132119CF}" type="datetime1">
              <a:rPr lang="de-AT" smtClean="0"/>
              <a:t>21.08.2018</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1685385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0995155C-711D-4754-876D-0B8D880A551D}" type="datetime1">
              <a:rPr lang="de-AT" smtClean="0"/>
              <a:t>21.08.2018</a:t>
            </a:fld>
            <a:endParaRPr lang="de-AT" dirty="0"/>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CF34B8F3-DD05-431B-B995-4DC25F110CD9}" type="slidenum">
              <a:rPr lang="de-AT" smtClean="0"/>
              <a:pPr/>
              <a:t>‹Nr.›</a:t>
            </a:fld>
            <a:endParaRPr lang="de-AT" dirty="0"/>
          </a:p>
        </p:txBody>
      </p:sp>
    </p:spTree>
    <p:extLst>
      <p:ext uri="{BB962C8B-B14F-4D97-AF65-F5344CB8AC3E}">
        <p14:creationId xmlns:p14="http://schemas.microsoft.com/office/powerpoint/2010/main" val="104593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32B58CEB-597D-48DC-BAD4-AB674CBD0DEA}" type="datetime1">
              <a:rPr lang="de-AT" smtClean="0"/>
              <a:t>21.08.2018</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CF34B8F3-DD05-431B-B995-4DC25F110CD9}" type="slidenum">
              <a:rPr lang="de-AT" smtClean="0"/>
              <a:pPr/>
              <a:t>‹Nr.›</a:t>
            </a:fld>
            <a:endParaRPr lang="de-AT" dirty="0"/>
          </a:p>
        </p:txBody>
      </p:sp>
    </p:spTree>
    <p:extLst>
      <p:ext uri="{BB962C8B-B14F-4D97-AF65-F5344CB8AC3E}">
        <p14:creationId xmlns:p14="http://schemas.microsoft.com/office/powerpoint/2010/main" val="171458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1D897F29-75B0-4F8D-8BFC-FE686BD07911}" type="datetime1">
              <a:rPr lang="de-AT" smtClean="0"/>
              <a:t>21.08.2018</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253845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DA87BFF8-A700-4489-AB97-BC76DC7D33CF}" type="datetime1">
              <a:rPr lang="de-AT" smtClean="0"/>
              <a:t>21.08.2018</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345223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C687B1FB-981F-4F87-9245-427F9BF8DF39}" type="datetime1">
              <a:rPr lang="de-AT" smtClean="0"/>
              <a:t>21.08.2018</a:t>
            </a:fld>
            <a:endParaRPr lang="de-AT" dirty="0"/>
          </a:p>
        </p:txBody>
      </p:sp>
      <p:sp>
        <p:nvSpPr>
          <p:cNvPr id="8" name="Fußzeilenplatzhalter 7"/>
          <p:cNvSpPr>
            <a:spLocks noGrp="1"/>
          </p:cNvSpPr>
          <p:nvPr>
            <p:ph type="ftr" sz="quarter" idx="11"/>
          </p:nvPr>
        </p:nvSpPr>
        <p:spPr/>
        <p:txBody>
          <a:bodyPr/>
          <a:lstStyle/>
          <a:p>
            <a:endParaRPr lang="de-AT" dirty="0"/>
          </a:p>
        </p:txBody>
      </p:sp>
      <p:sp>
        <p:nvSpPr>
          <p:cNvPr id="9" name="Foliennummernplatzhalter 8"/>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1550588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DFA8EB67-9905-405E-A613-558A751E1269}" type="datetime1">
              <a:rPr lang="de-AT" smtClean="0"/>
              <a:t>21.08.2018</a:t>
            </a:fld>
            <a:endParaRPr lang="de-AT" dirty="0"/>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187220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7723FDD-29D0-4DAB-A455-5B046C2C1486}" type="datetime1">
              <a:rPr lang="de-AT" smtClean="0"/>
              <a:t>21.08.2018</a:t>
            </a:fld>
            <a:endParaRPr lang="de-AT" dirty="0"/>
          </a:p>
        </p:txBody>
      </p:sp>
      <p:sp>
        <p:nvSpPr>
          <p:cNvPr id="3" name="Fußzeilenplatzhalter 2"/>
          <p:cNvSpPr>
            <a:spLocks noGrp="1"/>
          </p:cNvSpPr>
          <p:nvPr>
            <p:ph type="ftr" sz="quarter" idx="11"/>
          </p:nvPr>
        </p:nvSpPr>
        <p:spPr/>
        <p:txBody>
          <a:bodyPr/>
          <a:lstStyle/>
          <a:p>
            <a:endParaRPr lang="de-AT" dirty="0"/>
          </a:p>
        </p:txBody>
      </p:sp>
      <p:sp>
        <p:nvSpPr>
          <p:cNvPr id="4" name="Foliennummernplatzhalter 3"/>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390993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61DE7892-E2CD-4D86-9326-4C184D2F4706}" type="datetime1">
              <a:rPr lang="de-AT" smtClean="0"/>
              <a:t>21.08.2018</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337494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DB40051-EFD7-424A-AE0C-280B5B5AF745}" type="datetime1">
              <a:rPr lang="de-AT" smtClean="0"/>
              <a:t>21.08.2018</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38203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45169" y="2008183"/>
            <a:ext cx="8441631" cy="411798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26291-DE07-42C7-BDA3-55A421E9E0DD}" type="datetime1">
              <a:rPr lang="de-AT" smtClean="0"/>
              <a:t>21.08.2018</a:t>
            </a:fld>
            <a:endParaRPr lang="de-AT"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Foliennummernplatzhalter 5"/>
          <p:cNvSpPr>
            <a:spLocks noGrp="1"/>
          </p:cNvSpPr>
          <p:nvPr>
            <p:ph type="sldNum" sz="quarter" idx="4"/>
          </p:nvPr>
        </p:nvSpPr>
        <p:spPr>
          <a:xfrm>
            <a:off x="6804248"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CF34B8F3-DD05-431B-B995-4DC25F110CD9}" type="slidenum">
              <a:rPr lang="de-AT" smtClean="0"/>
              <a:pPr/>
              <a:t>‹Nr.›</a:t>
            </a:fld>
            <a:endParaRPr lang="de-AT" dirty="0"/>
          </a:p>
        </p:txBody>
      </p:sp>
      <p:sp>
        <p:nvSpPr>
          <p:cNvPr id="8" name="Titelplatzhalter 7"/>
          <p:cNvSpPr>
            <a:spLocks noGrp="1"/>
          </p:cNvSpPr>
          <p:nvPr>
            <p:ph type="title"/>
          </p:nvPr>
        </p:nvSpPr>
        <p:spPr>
          <a:xfrm>
            <a:off x="245169" y="908720"/>
            <a:ext cx="6415063" cy="781968"/>
          </a:xfrm>
          <a:prstGeom prst="rect">
            <a:avLst/>
          </a:prstGeom>
        </p:spPr>
        <p:txBody>
          <a:bodyPr vert="horz" lIns="91440" tIns="45720" rIns="91440" bIns="45720" rtlCol="0" anchor="t">
            <a:normAutofit/>
          </a:bodyPr>
          <a:lstStyle/>
          <a:p>
            <a:r>
              <a:rPr lang="de-DE"/>
              <a:t>Titelmasterformat durch Klicken bearbeiten</a:t>
            </a:r>
            <a:endParaRPr lang="de-CH"/>
          </a:p>
        </p:txBody>
      </p:sp>
      <p:pic>
        <p:nvPicPr>
          <p:cNvPr id="2" name="Grafik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332656"/>
            <a:ext cx="1296144" cy="748411"/>
          </a:xfrm>
          <a:prstGeom prst="rect">
            <a:avLst/>
          </a:prstGeom>
        </p:spPr>
      </p:pic>
    </p:spTree>
    <p:extLst>
      <p:ext uri="{BB962C8B-B14F-4D97-AF65-F5344CB8AC3E}">
        <p14:creationId xmlns:p14="http://schemas.microsoft.com/office/powerpoint/2010/main" val="2135579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spcBef>
          <a:spcPct val="0"/>
        </a:spcBef>
        <a:buNone/>
        <a:defRPr sz="1600" b="1" kern="1200">
          <a:solidFill>
            <a:schemeClr val="tx1"/>
          </a:solidFill>
          <a:latin typeface="+mj-lt"/>
          <a:ea typeface="+mj-ea"/>
          <a:cs typeface="+mj-cs"/>
        </a:defRPr>
      </a:lvl1pPr>
    </p:titleStyle>
    <p:bodyStyle>
      <a:lvl1pPr marL="457200" indent="-457200" algn="l" defTabSz="914400" rtl="0" eaLnBrk="1" latinLnBrk="0" hangingPunct="1">
        <a:spcBef>
          <a:spcPct val="20000"/>
        </a:spcBef>
        <a:buFont typeface="+mj-lt"/>
        <a:buAutoNum type="arabicPeriod"/>
        <a:defRPr sz="2000" kern="1200">
          <a:solidFill>
            <a:schemeClr val="tx1"/>
          </a:solidFill>
          <a:latin typeface="+mn-lt"/>
          <a:ea typeface="+mn-ea"/>
          <a:cs typeface="+mn-cs"/>
        </a:defRPr>
      </a:lvl1pPr>
      <a:lvl2pPr marL="800100" indent="-342900" algn="l" defTabSz="914400" rtl="0" eaLnBrk="1" latinLnBrk="0" hangingPunct="1">
        <a:spcBef>
          <a:spcPct val="20000"/>
        </a:spcBef>
        <a:buFont typeface="+mj-lt"/>
        <a:buAutoNum type="alphaLcParenR"/>
        <a:defRPr sz="1800" kern="1200">
          <a:solidFill>
            <a:schemeClr val="tx1"/>
          </a:solidFill>
          <a:latin typeface="+mn-lt"/>
          <a:ea typeface="+mn-ea"/>
          <a:cs typeface="+mn-cs"/>
        </a:defRPr>
      </a:lvl2pPr>
      <a:lvl3pPr marL="1257300" indent="-342900" algn="l" defTabSz="914400" rtl="0" eaLnBrk="1" latinLnBrk="0" hangingPunct="1">
        <a:spcBef>
          <a:spcPct val="20000"/>
        </a:spcBef>
        <a:buFont typeface="+mj-lt"/>
        <a:buAutoNum type="romanLcPeriod"/>
        <a:defRPr sz="1600" kern="1200">
          <a:solidFill>
            <a:schemeClr val="tx1"/>
          </a:solidFill>
          <a:latin typeface="+mn-lt"/>
          <a:ea typeface="+mn-ea"/>
          <a:cs typeface="+mn-cs"/>
        </a:defRPr>
      </a:lvl3pPr>
      <a:lvl4pPr marL="1714500" indent="-342900" algn="l" defTabSz="914400" rtl="0" eaLnBrk="1" latinLnBrk="0" hangingPunct="1">
        <a:spcBef>
          <a:spcPct val="20000"/>
        </a:spcBef>
        <a:buFont typeface="+mj-lt"/>
        <a:buAutoNum type="romanLcPeriod"/>
        <a:defRPr sz="1400" kern="1200">
          <a:solidFill>
            <a:schemeClr val="tx1"/>
          </a:solidFill>
          <a:latin typeface="+mn-lt"/>
          <a:ea typeface="+mn-ea"/>
          <a:cs typeface="+mn-cs"/>
        </a:defRPr>
      </a:lvl4pPr>
      <a:lvl5pPr marL="2171700" indent="-342900" algn="l" defTabSz="914400" rtl="0" eaLnBrk="1" latinLnBrk="0" hangingPunct="1">
        <a:spcBef>
          <a:spcPct val="20000"/>
        </a:spcBef>
        <a:buFont typeface="+mj-lt"/>
        <a:buAutoNum type="romanLcPeriod"/>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AutoShape 2" descr="Bildergebnis für bmbf österrei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dirty="0"/>
          </a:p>
        </p:txBody>
      </p:sp>
      <p:sp>
        <p:nvSpPr>
          <p:cNvPr id="101" name="Textfeld 100"/>
          <p:cNvSpPr txBox="1"/>
          <p:nvPr/>
        </p:nvSpPr>
        <p:spPr>
          <a:xfrm>
            <a:off x="179061" y="6291969"/>
            <a:ext cx="5622976" cy="338554"/>
          </a:xfrm>
          <a:prstGeom prst="rect">
            <a:avLst/>
          </a:prstGeom>
          <a:noFill/>
        </p:spPr>
        <p:txBody>
          <a:bodyPr wrap="square" rtlCol="0">
            <a:spAutoFit/>
          </a:bodyPr>
          <a:lstStyle/>
          <a:p>
            <a:r>
              <a:rPr lang="de-AT" sz="1600" smtClean="0"/>
              <a:t>SOAK, 20.08.2018</a:t>
            </a:r>
            <a:endParaRPr lang="de-AT" sz="1600" dirty="0"/>
          </a:p>
        </p:txBody>
      </p:sp>
      <p:sp>
        <p:nvSpPr>
          <p:cNvPr id="72" name="Textfeld 71"/>
          <p:cNvSpPr txBox="1"/>
          <p:nvPr/>
        </p:nvSpPr>
        <p:spPr>
          <a:xfrm>
            <a:off x="3481411" y="2060848"/>
            <a:ext cx="5411763" cy="3756721"/>
          </a:xfrm>
          <a:prstGeom prst="rect">
            <a:avLst/>
          </a:prstGeom>
          <a:solidFill>
            <a:srgbClr val="85AE1C"/>
          </a:solidFill>
        </p:spPr>
        <p:txBody>
          <a:bodyPr wrap="square" lIns="288000" rtlCol="0" anchor="t">
            <a:noAutofit/>
          </a:bodyPr>
          <a:lstStyle/>
          <a:p>
            <a:endParaRPr lang="de-AT" sz="2400" b="1" dirty="0">
              <a:solidFill>
                <a:schemeClr val="bg1"/>
              </a:solidFill>
            </a:endParaRPr>
          </a:p>
          <a:p>
            <a:r>
              <a:rPr lang="de-AT" sz="3600" b="1" dirty="0">
                <a:solidFill>
                  <a:schemeClr val="bg1"/>
                </a:solidFill>
              </a:rPr>
              <a:t>Umsetzung des Bildungsreformpakets</a:t>
            </a:r>
            <a:endParaRPr lang="de-AT" sz="2000" b="1" dirty="0">
              <a:solidFill>
                <a:schemeClr val="bg1"/>
              </a:solidFill>
            </a:endParaRPr>
          </a:p>
          <a:p>
            <a:endParaRPr lang="de-AT" sz="2400" dirty="0">
              <a:solidFill>
                <a:schemeClr val="bg1"/>
              </a:solidFill>
            </a:endParaRPr>
          </a:p>
          <a:p>
            <a:endParaRPr lang="de-AT" sz="2400" dirty="0">
              <a:solidFill>
                <a:schemeClr val="bg1"/>
              </a:solidFill>
            </a:endParaRPr>
          </a:p>
        </p:txBody>
      </p:sp>
      <p:sp>
        <p:nvSpPr>
          <p:cNvPr id="6" name="Textfeld 5"/>
          <p:cNvSpPr txBox="1"/>
          <p:nvPr/>
        </p:nvSpPr>
        <p:spPr>
          <a:xfrm>
            <a:off x="179061" y="370321"/>
            <a:ext cx="5622976" cy="338554"/>
          </a:xfrm>
          <a:prstGeom prst="rect">
            <a:avLst/>
          </a:prstGeom>
          <a:noFill/>
        </p:spPr>
        <p:txBody>
          <a:bodyPr wrap="square" rtlCol="0">
            <a:spAutoFit/>
          </a:bodyPr>
          <a:lstStyle/>
          <a:p>
            <a:r>
              <a:rPr lang="de-AT" sz="1600" smtClean="0"/>
              <a:t>Abteilung I/10 (Berufsschulen und Polytechnische Schulen)</a:t>
            </a:r>
            <a:endParaRPr lang="de-AT" sz="1600" dirty="0"/>
          </a:p>
        </p:txBody>
      </p:sp>
      <p:pic>
        <p:nvPicPr>
          <p:cNvPr id="13" name="Grafik 12"/>
          <p:cNvPicPr>
            <a:picLocks noChangeAspect="1"/>
          </p:cNvPicPr>
          <p:nvPr/>
        </p:nvPicPr>
        <p:blipFill rotWithShape="1">
          <a:blip r:embed="rId3" cstate="print">
            <a:extLst>
              <a:ext uri="{28A0092B-C50C-407E-A947-70E740481C1C}">
                <a14:useLocalDpi xmlns:a14="http://schemas.microsoft.com/office/drawing/2010/main" val="0"/>
              </a:ext>
            </a:extLst>
          </a:blip>
          <a:srcRect l="21168" r="36509"/>
          <a:stretch/>
        </p:blipFill>
        <p:spPr>
          <a:xfrm>
            <a:off x="263253" y="2060848"/>
            <a:ext cx="3203846" cy="3756721"/>
          </a:xfrm>
          <a:prstGeom prst="rect">
            <a:avLst/>
          </a:prstGeom>
        </p:spPr>
      </p:pic>
      <p:sp>
        <p:nvSpPr>
          <p:cNvPr id="2" name="Rechteck 1"/>
          <p:cNvSpPr/>
          <p:nvPr/>
        </p:nvSpPr>
        <p:spPr>
          <a:xfrm>
            <a:off x="208281" y="5617514"/>
            <a:ext cx="772969" cy="184666"/>
          </a:xfrm>
          <a:prstGeom prst="rect">
            <a:avLst/>
          </a:prstGeom>
        </p:spPr>
        <p:txBody>
          <a:bodyPr wrap="none">
            <a:spAutoFit/>
          </a:bodyPr>
          <a:lstStyle/>
          <a:p>
            <a:r>
              <a:rPr lang="de-AT" sz="600" dirty="0"/>
              <a:t>iStock / dolgachov </a:t>
            </a:r>
          </a:p>
        </p:txBody>
      </p:sp>
    </p:spTree>
    <p:extLst>
      <p:ext uri="{BB962C8B-B14F-4D97-AF65-F5344CB8AC3E}">
        <p14:creationId xmlns:p14="http://schemas.microsoft.com/office/powerpoint/2010/main" val="59926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CF34B8F3-DD05-431B-B995-4DC25F110CD9}" type="slidenum">
              <a:rPr lang="de-AT" smtClean="0"/>
              <a:pPr/>
              <a:t>10</a:t>
            </a:fld>
            <a:endParaRPr lang="de-AT" dirty="0"/>
          </a:p>
        </p:txBody>
      </p:sp>
      <p:sp>
        <p:nvSpPr>
          <p:cNvPr id="5" name="Foliennummernplatzhalter 1"/>
          <p:cNvSpPr txBox="1">
            <a:spLocks/>
          </p:cNvSpPr>
          <p:nvPr/>
        </p:nvSpPr>
        <p:spPr>
          <a:xfrm>
            <a:off x="6804248" y="6356350"/>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34B8F3-DD05-431B-B995-4DC25F110CD9}" type="slidenum">
              <a:rPr lang="de-AT" smtClean="0"/>
              <a:pPr/>
              <a:t>10</a:t>
            </a:fld>
            <a:endParaRPr lang="de-AT" dirty="0"/>
          </a:p>
        </p:txBody>
      </p:sp>
      <p:sp>
        <p:nvSpPr>
          <p:cNvPr id="7" name="Foliennummernplatzhalter 2"/>
          <p:cNvSpPr txBox="1">
            <a:spLocks/>
          </p:cNvSpPr>
          <p:nvPr/>
        </p:nvSpPr>
        <p:spPr>
          <a:xfrm>
            <a:off x="6804248" y="6356350"/>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34B8F3-DD05-431B-B995-4DC25F110CD9}" type="slidenum">
              <a:rPr lang="de-AT" smtClean="0"/>
              <a:pPr/>
              <a:t>10</a:t>
            </a:fld>
            <a:endParaRPr lang="de-AT" dirty="0"/>
          </a:p>
        </p:txBody>
      </p:sp>
      <p:graphicFrame>
        <p:nvGraphicFramePr>
          <p:cNvPr id="9" name="Tabelle 8"/>
          <p:cNvGraphicFramePr>
            <a:graphicFrameLocks noGrp="1"/>
          </p:cNvGraphicFramePr>
          <p:nvPr>
            <p:extLst>
              <p:ext uri="{D42A27DB-BD31-4B8C-83A1-F6EECF244321}">
                <p14:modId xmlns:p14="http://schemas.microsoft.com/office/powerpoint/2010/main" val="3938856776"/>
              </p:ext>
            </p:extLst>
          </p:nvPr>
        </p:nvGraphicFramePr>
        <p:xfrm>
          <a:off x="250826" y="1557338"/>
          <a:ext cx="8642350" cy="4145280"/>
        </p:xfrm>
        <a:graphic>
          <a:graphicData uri="http://schemas.openxmlformats.org/drawingml/2006/table">
            <a:tbl>
              <a:tblPr firstRow="1">
                <a:tableStyleId>{F5AB1C69-6EDB-4FF4-983F-18BD219EF322}</a:tableStyleId>
              </a:tblPr>
              <a:tblGrid>
                <a:gridCol w="2881014">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4609208">
                  <a:extLst>
                    <a:ext uri="{9D8B030D-6E8A-4147-A177-3AD203B41FA5}">
                      <a16:colId xmlns:a16="http://schemas.microsoft.com/office/drawing/2014/main" xmlns="" val="20002"/>
                    </a:ext>
                  </a:extLst>
                </a:gridCol>
              </a:tblGrid>
              <a:tr h="600577">
                <a:tc>
                  <a:txBody>
                    <a:bodyPr/>
                    <a:lstStyle/>
                    <a:p>
                      <a:r>
                        <a:rPr lang="de-AT" dirty="0"/>
                        <a:t>Autonome</a:t>
                      </a:r>
                      <a:r>
                        <a:rPr lang="de-AT" baseline="0" dirty="0"/>
                        <a:t> </a:t>
                      </a:r>
                      <a:r>
                        <a:rPr lang="de-AT" dirty="0"/>
                        <a:t>Möglichkeit</a:t>
                      </a:r>
                    </a:p>
                  </a:txBody>
                  <a:tcPr/>
                </a:tc>
                <a:tc>
                  <a:txBody>
                    <a:bodyPr/>
                    <a:lstStyle/>
                    <a:p>
                      <a:r>
                        <a:rPr lang="de-AT" dirty="0"/>
                        <a:t>Wer kann initiieren?</a:t>
                      </a:r>
                    </a:p>
                  </a:txBody>
                  <a:tcPr/>
                </a:tc>
                <a:tc>
                  <a:txBody>
                    <a:bodyPr/>
                    <a:lstStyle/>
                    <a:p>
                      <a:r>
                        <a:rPr lang="de-AT" dirty="0"/>
                        <a:t>Bedingungen?</a:t>
                      </a:r>
                    </a:p>
                  </a:txBody>
                  <a:tcPr/>
                </a:tc>
                <a:extLst>
                  <a:ext uri="{0D108BD9-81ED-4DB2-BD59-A6C34878D82A}">
                    <a16:rowId xmlns:a16="http://schemas.microsoft.com/office/drawing/2014/main" xmlns="" val="10000"/>
                  </a:ext>
                </a:extLst>
              </a:tr>
              <a:tr h="1286951">
                <a:tc>
                  <a:txBody>
                    <a:bodyPr/>
                    <a:lstStyle/>
                    <a:p>
                      <a:r>
                        <a:rPr lang="de-DE" sz="1400" smtClean="0"/>
                        <a:t>Festlegung von Unterrichtseinheiten mit mehr oder weniger als 50</a:t>
                      </a:r>
                      <a:r>
                        <a:rPr lang="de-DE" sz="1400" baseline="0" smtClean="0"/>
                        <a:t> Minuten für einzelne oder alle Unterrichtsgegenstände an einzelnen oder allen Unterrichtstagen</a:t>
                      </a:r>
                      <a:endParaRPr lang="de-AT"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Schulleitung</a:t>
                      </a:r>
                    </a:p>
                  </a:txBody>
                  <a:tcPr/>
                </a:tc>
                <a:tc>
                  <a:txBody>
                    <a:bodyPr/>
                    <a:lstStyle/>
                    <a:p>
                      <a:pPr marL="285750" indent="-285750">
                        <a:buFont typeface="Arial" panose="020B0604020202020204" pitchFamily="34" charset="0"/>
                        <a:buChar char="•"/>
                      </a:pPr>
                      <a:r>
                        <a:rPr lang="de-DE" sz="1400" i="0" smtClean="0">
                          <a:solidFill>
                            <a:schemeClr val="tx1"/>
                          </a:solidFill>
                        </a:rPr>
                        <a:t>Pädagogische Zweckmäßigkeit </a:t>
                      </a:r>
                      <a:r>
                        <a:rPr lang="de-DE" sz="1400" i="0" dirty="0">
                          <a:solidFill>
                            <a:schemeClr val="tx1"/>
                          </a:solidFill>
                        </a:rPr>
                        <a:t>oder </a:t>
                      </a:r>
                      <a:r>
                        <a:rPr lang="de-DE" sz="1400" i="0">
                          <a:solidFill>
                            <a:schemeClr val="tx1"/>
                          </a:solidFill>
                        </a:rPr>
                        <a:t>organisatorische </a:t>
                      </a:r>
                      <a:r>
                        <a:rPr lang="de-DE" sz="1400" i="0" smtClean="0">
                          <a:solidFill>
                            <a:schemeClr val="tx1"/>
                          </a:solidFill>
                        </a:rPr>
                        <a:t>Gründe müssen dafür sprechen</a:t>
                      </a:r>
                      <a:endParaRPr lang="de-DE" sz="1400" i="0" dirty="0">
                        <a:solidFill>
                          <a:schemeClr val="tx1"/>
                        </a:solidFill>
                      </a:endParaRPr>
                    </a:p>
                    <a:p>
                      <a:pPr marL="285750" indent="-285750">
                        <a:buFont typeface="Arial" panose="020B0604020202020204" pitchFamily="34" charset="0"/>
                        <a:buChar char="•"/>
                      </a:pPr>
                      <a:endParaRPr lang="de-DE" sz="1400" i="0" dirty="0">
                        <a:solidFill>
                          <a:schemeClr val="tx1"/>
                        </a:solidFill>
                      </a:endParaRPr>
                    </a:p>
                    <a:p>
                      <a:pPr marL="285750" indent="-285750">
                        <a:buFont typeface="Arial" panose="020B0604020202020204" pitchFamily="34" charset="0"/>
                        <a:buChar char="•"/>
                      </a:pPr>
                      <a:r>
                        <a:rPr lang="de-DE" sz="1400" i="0" smtClean="0">
                          <a:solidFill>
                            <a:schemeClr val="tx1"/>
                          </a:solidFill>
                        </a:rPr>
                        <a:t>Beachtung der lehrplanmäßig vorgesehenen Wochenstundenanzahl in den einzelnen Unterrichts-gegenständen</a:t>
                      </a:r>
                    </a:p>
                    <a:p>
                      <a:pPr marL="285750" indent="-285750">
                        <a:buFont typeface="Arial" panose="020B0604020202020204" pitchFamily="34" charset="0"/>
                        <a:buChar char="•"/>
                      </a:pPr>
                      <a:endParaRPr lang="de-DE" sz="1400" i="0" smtClean="0">
                        <a:solidFill>
                          <a:schemeClr val="tx1"/>
                        </a:solidFill>
                      </a:endParaRPr>
                    </a:p>
                    <a:p>
                      <a:pPr marL="285750" indent="-285750">
                        <a:buFont typeface="Arial" panose="020B0604020202020204" pitchFamily="34" charset="0"/>
                        <a:buChar char="•"/>
                      </a:pPr>
                      <a:r>
                        <a:rPr lang="de-DE" sz="1400" i="0" smtClean="0">
                          <a:solidFill>
                            <a:schemeClr val="tx1"/>
                          </a:solidFill>
                        </a:rPr>
                        <a:t>Anzahl </a:t>
                      </a:r>
                      <a:r>
                        <a:rPr lang="de-DE" sz="1400" i="0" dirty="0">
                          <a:solidFill>
                            <a:schemeClr val="tx1"/>
                          </a:solidFill>
                        </a:rPr>
                        <a:t>der Unterrichtseinheiten je </a:t>
                      </a:r>
                      <a:r>
                        <a:rPr lang="de-DE" sz="1400" i="0">
                          <a:solidFill>
                            <a:schemeClr val="tx1"/>
                          </a:solidFill>
                        </a:rPr>
                        <a:t>Unterrichtswoche </a:t>
                      </a:r>
                      <a:r>
                        <a:rPr lang="de-DE" sz="1400" i="0" smtClean="0">
                          <a:solidFill>
                            <a:schemeClr val="tx1"/>
                          </a:solidFill>
                        </a:rPr>
                        <a:t>darf sich für Schüler/innen</a:t>
                      </a:r>
                      <a:r>
                        <a:rPr lang="de-DE" sz="1400" i="0" baseline="0" smtClean="0">
                          <a:solidFill>
                            <a:schemeClr val="tx1"/>
                          </a:solidFill>
                        </a:rPr>
                        <a:t> nicht erhöhen</a:t>
                      </a:r>
                    </a:p>
                    <a:p>
                      <a:pPr marL="0" indent="0">
                        <a:buFont typeface="Arial" panose="020B0604020202020204" pitchFamily="34" charset="0"/>
                        <a:buNone/>
                      </a:pPr>
                      <a:endParaRPr lang="de-DE" sz="1400" i="0" baseline="0" smtClean="0">
                        <a:solidFill>
                          <a:schemeClr val="tx1"/>
                        </a:solidFill>
                      </a:endParaRPr>
                    </a:p>
                    <a:p>
                      <a:pPr marL="285750" indent="-285750">
                        <a:buFont typeface="Arial" panose="020B0604020202020204" pitchFamily="34" charset="0"/>
                        <a:buChar char="•"/>
                      </a:pPr>
                      <a:r>
                        <a:rPr lang="de-DE" sz="1400" i="0" baseline="0" smtClean="0">
                          <a:solidFill>
                            <a:schemeClr val="tx1"/>
                          </a:solidFill>
                        </a:rPr>
                        <a:t>Anzahl der Unterrichtseinheiten je Unterrichtswoche darf sich für Lehrpersonen nicht erhöhen</a:t>
                      </a:r>
                      <a:endParaRPr lang="de-DE" sz="1400" i="0" smtClean="0">
                        <a:solidFill>
                          <a:schemeClr val="tx1"/>
                        </a:solidFill>
                      </a:endParaRPr>
                    </a:p>
                    <a:p>
                      <a:pPr marL="285750" indent="-285750">
                        <a:buFont typeface="Arial" panose="020B0604020202020204" pitchFamily="34" charset="0"/>
                        <a:buChar char="•"/>
                      </a:pPr>
                      <a:endParaRPr lang="de-DE" sz="1400" i="0" smtClean="0">
                        <a:solidFill>
                          <a:schemeClr val="tx1"/>
                        </a:solidFill>
                      </a:endParaRPr>
                    </a:p>
                    <a:p>
                      <a:pPr marL="285750" indent="-285750">
                        <a:buFont typeface="Arial" panose="020B0604020202020204" pitchFamily="34" charset="0"/>
                        <a:buChar char="•"/>
                      </a:pPr>
                      <a:r>
                        <a:rPr lang="de-DE" sz="1400" i="0" smtClean="0">
                          <a:solidFill>
                            <a:schemeClr val="tx1"/>
                          </a:solidFill>
                        </a:rPr>
                        <a:t>Erfüllung</a:t>
                      </a:r>
                      <a:r>
                        <a:rPr lang="de-DE" sz="1400" i="0" baseline="0" smtClean="0">
                          <a:solidFill>
                            <a:schemeClr val="tx1"/>
                          </a:solidFill>
                        </a:rPr>
                        <a:t> der lehrplanmäßig vorgesehenen Unterrichtszeit ist am Ende des Schuljahres rechnerisch nachvollziehbar</a:t>
                      </a:r>
                      <a:endParaRPr lang="de-DE" sz="1400" i="0" smtClean="0">
                        <a:solidFill>
                          <a:schemeClr val="tx1"/>
                        </a:solidFill>
                      </a:endParaRPr>
                    </a:p>
                  </a:txBody>
                  <a:tcPr/>
                </a:tc>
                <a:extLst>
                  <a:ext uri="{0D108BD9-81ED-4DB2-BD59-A6C34878D82A}">
                    <a16:rowId xmlns:a16="http://schemas.microsoft.com/office/drawing/2014/main" xmlns="" val="10001"/>
                  </a:ext>
                </a:extLst>
              </a:tr>
            </a:tbl>
          </a:graphicData>
        </a:graphic>
      </p:graphicFrame>
      <p:sp>
        <p:nvSpPr>
          <p:cNvPr id="10" name="Titel 1">
            <a:extLst>
              <a:ext uri="{FF2B5EF4-FFF2-40B4-BE49-F238E27FC236}">
                <a16:creationId xmlns:a16="http://schemas.microsoft.com/office/drawing/2014/main" xmlns="" id="{A0293483-B205-48EA-9E69-638BBD8BE5E2}"/>
              </a:ext>
            </a:extLst>
          </p:cNvPr>
          <p:cNvSpPr txBox="1">
            <a:spLocks/>
          </p:cNvSpPr>
          <p:nvPr/>
        </p:nvSpPr>
        <p:spPr>
          <a:xfrm>
            <a:off x="250825" y="376238"/>
            <a:ext cx="8191822" cy="903635"/>
          </a:xfrm>
          <a:prstGeom prst="rect">
            <a:avLst/>
          </a:prstGeom>
        </p:spPr>
        <p:txBody>
          <a:bodyPr>
            <a:noAutofit/>
          </a:bodyPr>
          <a:lstStyle>
            <a:lvl1pPr algn="l" defTabSz="914400" rtl="0" eaLnBrk="1" latinLnBrk="0" hangingPunct="1">
              <a:spcBef>
                <a:spcPct val="0"/>
              </a:spcBef>
              <a:buNone/>
              <a:defRPr sz="1600" b="1" kern="1200">
                <a:solidFill>
                  <a:schemeClr val="tx1"/>
                </a:solidFill>
                <a:latin typeface="+mj-lt"/>
                <a:ea typeface="+mj-ea"/>
                <a:cs typeface="+mj-cs"/>
              </a:defRPr>
            </a:lvl1pPr>
          </a:lstStyle>
          <a:p>
            <a:r>
              <a:rPr lang="de-AT" sz="2000" dirty="0">
                <a:solidFill>
                  <a:schemeClr val="accent3">
                    <a:lumMod val="75000"/>
                  </a:schemeClr>
                </a:solidFill>
              </a:rPr>
              <a:t>5</a:t>
            </a:r>
            <a:r>
              <a:rPr lang="de-AT" sz="2000" smtClean="0">
                <a:solidFill>
                  <a:schemeClr val="accent3">
                    <a:lumMod val="75000"/>
                  </a:schemeClr>
                </a:solidFill>
              </a:rPr>
              <a:t>. Schulrechtliche Änderungen</a:t>
            </a:r>
            <a:r>
              <a:rPr lang="de-AT" sz="3200">
                <a:solidFill>
                  <a:schemeClr val="accent3">
                    <a:lumMod val="75000"/>
                  </a:schemeClr>
                </a:solidFill>
              </a:rPr>
              <a:t/>
            </a:r>
            <a:br>
              <a:rPr lang="de-AT" sz="3200">
                <a:solidFill>
                  <a:schemeClr val="accent3">
                    <a:lumMod val="75000"/>
                  </a:schemeClr>
                </a:solidFill>
              </a:rPr>
            </a:br>
            <a:r>
              <a:rPr lang="de-AT" sz="2000" b="0" smtClean="0">
                <a:solidFill>
                  <a:schemeClr val="accent3">
                    <a:lumMod val="75000"/>
                  </a:schemeClr>
                </a:solidFill>
              </a:rPr>
              <a:t>Unterrichtseinheiten </a:t>
            </a:r>
            <a:r>
              <a:rPr lang="de-AT" sz="1800" b="0" smtClean="0">
                <a:solidFill>
                  <a:schemeClr val="accent3">
                    <a:lumMod val="75000"/>
                  </a:schemeClr>
                </a:solidFill>
              </a:rPr>
              <a:t>§ 9 Abs. 1 </a:t>
            </a:r>
            <a:r>
              <a:rPr lang="de-AT" sz="1800" b="0">
                <a:solidFill>
                  <a:schemeClr val="accent3">
                    <a:lumMod val="75000"/>
                  </a:schemeClr>
                </a:solidFill>
              </a:rPr>
              <a:t>Schulzeitgesetz</a:t>
            </a:r>
            <a:r>
              <a:rPr lang="de-AT" sz="1800" b="0" smtClean="0">
                <a:solidFill>
                  <a:schemeClr val="accent3">
                    <a:lumMod val="75000"/>
                  </a:schemeClr>
                </a:solidFill>
              </a:rPr>
              <a:t>, </a:t>
            </a:r>
            <a:r>
              <a:rPr lang="de-AT" sz="1800" b="0">
                <a:solidFill>
                  <a:schemeClr val="accent3">
                    <a:lumMod val="75000"/>
                  </a:schemeClr>
                </a:solidFill>
              </a:rPr>
              <a:t>§ </a:t>
            </a:r>
            <a:r>
              <a:rPr lang="de-AT" sz="1800" b="0" smtClean="0">
                <a:solidFill>
                  <a:schemeClr val="accent3">
                    <a:lumMod val="75000"/>
                  </a:schemeClr>
                </a:solidFill>
              </a:rPr>
              <a:t>10 </a:t>
            </a:r>
            <a:r>
              <a:rPr lang="de-AT" sz="1800" b="0" dirty="0">
                <a:solidFill>
                  <a:schemeClr val="accent3">
                    <a:lumMod val="75000"/>
                  </a:schemeClr>
                </a:solidFill>
              </a:rPr>
              <a:t>Schulunterrichtsgesetz</a:t>
            </a:r>
            <a:endParaRPr lang="de-AT" sz="2800" b="0" dirty="0">
              <a:solidFill>
                <a:schemeClr val="accent3">
                  <a:lumMod val="75000"/>
                </a:schemeClr>
              </a:solidFill>
            </a:endParaRPr>
          </a:p>
          <a:p>
            <a:r>
              <a:rPr lang="de-AT" sz="2000" dirty="0">
                <a:solidFill>
                  <a:schemeClr val="accent3">
                    <a:lumMod val="75000"/>
                  </a:schemeClr>
                </a:solidFill>
              </a:rPr>
              <a:t/>
            </a:r>
            <a:br>
              <a:rPr lang="de-AT" sz="2000" dirty="0">
                <a:solidFill>
                  <a:schemeClr val="accent3">
                    <a:lumMod val="75000"/>
                  </a:schemeClr>
                </a:solidFill>
              </a:rPr>
            </a:br>
            <a:endParaRPr lang="de-AT" sz="2000" dirty="0">
              <a:solidFill>
                <a:schemeClr val="accent3">
                  <a:lumMod val="75000"/>
                </a:schemeClr>
              </a:solidFill>
            </a:endParaRPr>
          </a:p>
        </p:txBody>
      </p:sp>
    </p:spTree>
    <p:extLst>
      <p:ext uri="{BB962C8B-B14F-4D97-AF65-F5344CB8AC3E}">
        <p14:creationId xmlns:p14="http://schemas.microsoft.com/office/powerpoint/2010/main" val="1724392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CF34B8F3-DD05-431B-B995-4DC25F110CD9}" type="slidenum">
              <a:rPr lang="de-AT" smtClean="0"/>
              <a:pPr/>
              <a:t>11</a:t>
            </a:fld>
            <a:endParaRPr lang="de-AT" dirty="0"/>
          </a:p>
        </p:txBody>
      </p:sp>
      <p:sp>
        <p:nvSpPr>
          <p:cNvPr id="4" name="Foliennummernplatzhalter 1"/>
          <p:cNvSpPr txBox="1">
            <a:spLocks/>
          </p:cNvSpPr>
          <p:nvPr/>
        </p:nvSpPr>
        <p:spPr>
          <a:xfrm>
            <a:off x="6804248" y="6356350"/>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34B8F3-DD05-431B-B995-4DC25F110CD9}" type="slidenum">
              <a:rPr lang="de-AT" smtClean="0"/>
              <a:pPr/>
              <a:t>11</a:t>
            </a:fld>
            <a:endParaRPr lang="de-AT" dirty="0"/>
          </a:p>
        </p:txBody>
      </p:sp>
      <p:sp>
        <p:nvSpPr>
          <p:cNvPr id="6" name="Foliennummernplatzhalter 2"/>
          <p:cNvSpPr txBox="1">
            <a:spLocks/>
          </p:cNvSpPr>
          <p:nvPr/>
        </p:nvSpPr>
        <p:spPr>
          <a:xfrm>
            <a:off x="6804248" y="6356350"/>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34B8F3-DD05-431B-B995-4DC25F110CD9}" type="slidenum">
              <a:rPr lang="de-AT" smtClean="0"/>
              <a:pPr/>
              <a:t>11</a:t>
            </a:fld>
            <a:endParaRPr lang="de-AT" dirty="0"/>
          </a:p>
        </p:txBody>
      </p:sp>
      <p:graphicFrame>
        <p:nvGraphicFramePr>
          <p:cNvPr id="8" name="Tabelle 7"/>
          <p:cNvGraphicFramePr>
            <a:graphicFrameLocks noGrp="1"/>
          </p:cNvGraphicFramePr>
          <p:nvPr>
            <p:extLst>
              <p:ext uri="{D42A27DB-BD31-4B8C-83A1-F6EECF244321}">
                <p14:modId xmlns:p14="http://schemas.microsoft.com/office/powerpoint/2010/main" val="3272983739"/>
              </p:ext>
            </p:extLst>
          </p:nvPr>
        </p:nvGraphicFramePr>
        <p:xfrm>
          <a:off x="250825" y="1557338"/>
          <a:ext cx="8642350" cy="4838268"/>
        </p:xfrm>
        <a:graphic>
          <a:graphicData uri="http://schemas.openxmlformats.org/drawingml/2006/table">
            <a:tbl>
              <a:tblPr firstRow="1">
                <a:tableStyleId>{F5AB1C69-6EDB-4FF4-983F-18BD219EF322}</a:tableStyleId>
              </a:tblPr>
              <a:tblGrid>
                <a:gridCol w="5295988">
                  <a:extLst>
                    <a:ext uri="{9D8B030D-6E8A-4147-A177-3AD203B41FA5}">
                      <a16:colId xmlns:a16="http://schemas.microsoft.com/office/drawing/2014/main" xmlns="" val="20000"/>
                    </a:ext>
                  </a:extLst>
                </a:gridCol>
                <a:gridCol w="1597745">
                  <a:extLst>
                    <a:ext uri="{9D8B030D-6E8A-4147-A177-3AD203B41FA5}">
                      <a16:colId xmlns:a16="http://schemas.microsoft.com/office/drawing/2014/main" xmlns="" val="20001"/>
                    </a:ext>
                  </a:extLst>
                </a:gridCol>
                <a:gridCol w="1748617">
                  <a:extLst>
                    <a:ext uri="{9D8B030D-6E8A-4147-A177-3AD203B41FA5}">
                      <a16:colId xmlns:a16="http://schemas.microsoft.com/office/drawing/2014/main" xmlns="" val="20002"/>
                    </a:ext>
                  </a:extLst>
                </a:gridCol>
              </a:tblGrid>
              <a:tr h="600824">
                <a:tc>
                  <a:txBody>
                    <a:bodyPr/>
                    <a:lstStyle/>
                    <a:p>
                      <a:r>
                        <a:rPr lang="de-AT" dirty="0"/>
                        <a:t>Autonome</a:t>
                      </a:r>
                      <a:r>
                        <a:rPr lang="de-AT" baseline="0" dirty="0"/>
                        <a:t> </a:t>
                      </a:r>
                      <a:r>
                        <a:rPr lang="de-AT" dirty="0"/>
                        <a:t>Möglichkeiten</a:t>
                      </a:r>
                    </a:p>
                  </a:txBody>
                  <a:tcPr/>
                </a:tc>
                <a:tc>
                  <a:txBody>
                    <a:bodyPr/>
                    <a:lstStyle/>
                    <a:p>
                      <a:r>
                        <a:rPr lang="de-AT" dirty="0"/>
                        <a:t>Wer kann initiieren?</a:t>
                      </a:r>
                    </a:p>
                  </a:txBody>
                  <a:tcPr/>
                </a:tc>
                <a:tc>
                  <a:txBody>
                    <a:bodyPr/>
                    <a:lstStyle/>
                    <a:p>
                      <a:r>
                        <a:rPr lang="de-AT" dirty="0"/>
                        <a:t>Bedingungen</a:t>
                      </a:r>
                    </a:p>
                  </a:txBody>
                  <a:tcPr/>
                </a:tc>
                <a:extLst>
                  <a:ext uri="{0D108BD9-81ED-4DB2-BD59-A6C34878D82A}">
                    <a16:rowId xmlns:a16="http://schemas.microsoft.com/office/drawing/2014/main" xmlns="" val="10000"/>
                  </a:ext>
                </a:extLst>
              </a:tr>
              <a:tr h="4198188">
                <a:tc>
                  <a:txBody>
                    <a:bodyPr/>
                    <a:lstStyle/>
                    <a:p>
                      <a:pPr marL="342900" indent="-342900">
                        <a:buFont typeface="+mj-lt"/>
                        <a:buAutoNum type="arabicPeriod"/>
                      </a:pPr>
                      <a:r>
                        <a:rPr lang="de-AT" sz="1400" b="0" dirty="0"/>
                        <a:t>Festlegung Mindestanzahl von</a:t>
                      </a:r>
                      <a:r>
                        <a:rPr lang="de-AT" sz="1400" b="0" baseline="0" dirty="0"/>
                        <a:t> Anmeldungen ab der ein alternativer Pflichtgegenstand, Freigegenstand, unverbindliche Übung zu führen ist;</a:t>
                      </a:r>
                    </a:p>
                    <a:p>
                      <a:pPr marL="342900" indent="-342900">
                        <a:buFont typeface="+mj-lt"/>
                        <a:buAutoNum type="arabicPeriod"/>
                      </a:pPr>
                      <a:r>
                        <a:rPr lang="de-AT" sz="1400" b="0" baseline="0" dirty="0"/>
                        <a:t>Festlegung Mindestanzahl an Schülerinnen und Schülern ab der Förderunterricht abzuhalten ist;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de-AT" sz="1400" b="0" baseline="0" dirty="0"/>
                        <a:t>Festlegung </a:t>
                      </a:r>
                      <a:r>
                        <a:rPr lang="de-DE" sz="1400" b="0" dirty="0">
                          <a:effectLst/>
                          <a:latin typeface="+mn-lt"/>
                          <a:ea typeface="Calibri"/>
                          <a:cs typeface="Times New Roman"/>
                        </a:rPr>
                        <a:t>unter welchen Voraussetzungen Klassen und Schülergruppen zu bilden sind</a:t>
                      </a:r>
                      <a:r>
                        <a:rPr lang="de-AT" sz="1400" b="0" dirty="0">
                          <a:effectLst/>
                          <a:latin typeface="+mn-lt"/>
                          <a:ea typeface="+mn-ea"/>
                          <a:cs typeface="+mn-cs"/>
                        </a:rPr>
                        <a:t>;</a:t>
                      </a:r>
                      <a:endParaRPr lang="de-AT" sz="1400" b="0" dirty="0">
                        <a:effectLst/>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de-DE" sz="1400" b="0" dirty="0">
                          <a:effectLst/>
                          <a:latin typeface="+mn-lt"/>
                          <a:ea typeface="Calibri"/>
                          <a:cs typeface="Times New Roman"/>
                        </a:rPr>
                        <a:t>Festlegung unter welchen Voraussetzungen in leistungsdifferenzierten Pflichtgegenständen an Berufsschulen und Polytechnischen Schulen Schülergruppen im Hinblick auf die Leistungsgruppen zu führen sind;</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de-DE" sz="1400" b="0" dirty="0">
                          <a:effectLst/>
                          <a:latin typeface="+mn-lt"/>
                          <a:ea typeface="Calibri"/>
                          <a:cs typeface="Times New Roman"/>
                        </a:rPr>
                        <a:t>Festlegung bei welcher Mindestzahl von zum Betreuungsteil angemeldeten Schülerinnen und Schülern an ganztägigen Schulformen Gruppen zu bilden sind;</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de-DE" sz="1400" b="0" kern="1200" smtClean="0">
                          <a:solidFill>
                            <a:schemeClr val="dk1"/>
                          </a:solidFill>
                          <a:effectLst/>
                          <a:latin typeface="+mn-lt"/>
                          <a:ea typeface="+mn-ea"/>
                          <a:cs typeface="+mn-cs"/>
                        </a:rPr>
                        <a:t>Es </a:t>
                      </a:r>
                      <a:r>
                        <a:rPr lang="de-DE" sz="1400" b="0" kern="1200" dirty="0">
                          <a:solidFill>
                            <a:schemeClr val="dk1"/>
                          </a:solidFill>
                          <a:effectLst/>
                          <a:latin typeface="+mn-lt"/>
                          <a:ea typeface="+mn-ea"/>
                          <a:cs typeface="+mn-cs"/>
                        </a:rPr>
                        <a:t>können Schülerinnen und Schüler mehrerer Klassen einer oder mehrerer Schulen zur Erreichung der Mindestzahl zusammengefasst werden.</a:t>
                      </a:r>
                      <a:r>
                        <a:rPr lang="de-AT" sz="1400" b="0" dirty="0">
                          <a:effectLst/>
                        </a:rPr>
                        <a:t> </a:t>
                      </a:r>
                      <a:endParaRPr lang="de-DE" sz="1400" b="0" dirty="0">
                        <a:effectLst/>
                        <a:latin typeface="+mn-lt"/>
                        <a:ea typeface="Calibri"/>
                        <a:cs typeface="Times New Roman"/>
                      </a:endParaRPr>
                    </a:p>
                  </a:txBody>
                  <a:tcPr/>
                </a:tc>
                <a:tc>
                  <a:txBody>
                    <a:bodyPr/>
                    <a:lstStyle/>
                    <a:p>
                      <a:r>
                        <a:rPr lang="de-DE" sz="1400" dirty="0"/>
                        <a:t>Schulleitung unter Zustimmung</a:t>
                      </a:r>
                      <a:r>
                        <a:rPr lang="de-DE" sz="1400" baseline="0" dirty="0"/>
                        <a:t> des Schulforums/SGA/Schulclusterbeirats</a:t>
                      </a:r>
                      <a:endParaRPr lang="de-DE" sz="1400" dirty="0"/>
                    </a:p>
                  </a:txBody>
                  <a:tcPr/>
                </a:tc>
                <a:tc>
                  <a:txBody>
                    <a:bodyPr/>
                    <a:lstStyle/>
                    <a:p>
                      <a:r>
                        <a:rPr lang="de-DE" sz="1400" kern="1200" dirty="0" err="1">
                          <a:solidFill>
                            <a:schemeClr val="dk1"/>
                          </a:solidFill>
                          <a:effectLst/>
                          <a:latin typeface="+mn-lt"/>
                          <a:ea typeface="+mn-ea"/>
                          <a:cs typeface="+mn-cs"/>
                        </a:rPr>
                        <a:t>Bedachtnahme</a:t>
                      </a:r>
                      <a:r>
                        <a:rPr lang="de-DE" sz="1400" kern="1200" dirty="0">
                          <a:solidFill>
                            <a:schemeClr val="dk1"/>
                          </a:solidFill>
                          <a:effectLst/>
                          <a:latin typeface="+mn-lt"/>
                          <a:ea typeface="+mn-ea"/>
                          <a:cs typeface="+mn-cs"/>
                        </a:rPr>
                        <a:t> auf die Erfordernisse der Pädagogik und der Sicherheit, auf den Förderbedarf der Schülerinnen und Schüler, auf die räumlichen Möglichkeiten, auf die mögliche Belastung der Lehrpersonen sowie auf die der Schule zugeteilten Personalressourcen</a:t>
                      </a:r>
                      <a:endParaRPr lang="de-DE" sz="1400" dirty="0"/>
                    </a:p>
                  </a:txBody>
                  <a:tcPr/>
                </a:tc>
                <a:extLst>
                  <a:ext uri="{0D108BD9-81ED-4DB2-BD59-A6C34878D82A}">
                    <a16:rowId xmlns:a16="http://schemas.microsoft.com/office/drawing/2014/main" xmlns="" val="10001"/>
                  </a:ext>
                </a:extLst>
              </a:tr>
            </a:tbl>
          </a:graphicData>
        </a:graphic>
      </p:graphicFrame>
      <p:sp>
        <p:nvSpPr>
          <p:cNvPr id="9" name="Titel 1">
            <a:extLst>
              <a:ext uri="{FF2B5EF4-FFF2-40B4-BE49-F238E27FC236}">
                <a16:creationId xmlns:a16="http://schemas.microsoft.com/office/drawing/2014/main" xmlns="" id="{07EA42E0-E9FB-44D1-8736-8451B50A226D}"/>
              </a:ext>
            </a:extLst>
          </p:cNvPr>
          <p:cNvSpPr txBox="1">
            <a:spLocks/>
          </p:cNvSpPr>
          <p:nvPr/>
        </p:nvSpPr>
        <p:spPr>
          <a:xfrm>
            <a:off x="250825" y="409576"/>
            <a:ext cx="8191822" cy="903635"/>
          </a:xfrm>
          <a:prstGeom prst="rect">
            <a:avLst/>
          </a:prstGeom>
        </p:spPr>
        <p:txBody>
          <a:bodyPr>
            <a:noAutofit/>
          </a:bodyPr>
          <a:lstStyle>
            <a:lvl1pPr algn="l" defTabSz="914400" rtl="0" eaLnBrk="1" latinLnBrk="0" hangingPunct="1">
              <a:spcBef>
                <a:spcPct val="0"/>
              </a:spcBef>
              <a:buNone/>
              <a:defRPr sz="1600" b="1" kern="1200">
                <a:solidFill>
                  <a:schemeClr val="tx1"/>
                </a:solidFill>
                <a:latin typeface="+mj-lt"/>
                <a:ea typeface="+mj-ea"/>
                <a:cs typeface="+mj-cs"/>
              </a:defRPr>
            </a:lvl1pPr>
          </a:lstStyle>
          <a:p>
            <a:r>
              <a:rPr lang="de-AT" sz="2000" dirty="0">
                <a:solidFill>
                  <a:schemeClr val="accent3">
                    <a:lumMod val="75000"/>
                  </a:schemeClr>
                </a:solidFill>
              </a:rPr>
              <a:t>5</a:t>
            </a:r>
            <a:r>
              <a:rPr lang="de-AT" sz="2000" dirty="0" smtClean="0">
                <a:solidFill>
                  <a:schemeClr val="accent3">
                    <a:lumMod val="75000"/>
                  </a:schemeClr>
                </a:solidFill>
              </a:rPr>
              <a:t>. </a:t>
            </a:r>
            <a:r>
              <a:rPr lang="de-AT" sz="2000" dirty="0">
                <a:solidFill>
                  <a:schemeClr val="accent3">
                    <a:lumMod val="75000"/>
                  </a:schemeClr>
                </a:solidFill>
              </a:rPr>
              <a:t>Exkurs: Neue Freiräume in der Pädagogik</a:t>
            </a:r>
            <a:r>
              <a:rPr lang="de-AT" sz="3200" dirty="0">
                <a:solidFill>
                  <a:schemeClr val="accent3">
                    <a:lumMod val="75000"/>
                  </a:schemeClr>
                </a:solidFill>
              </a:rPr>
              <a:t/>
            </a:r>
            <a:br>
              <a:rPr lang="de-AT" sz="3200" dirty="0">
                <a:solidFill>
                  <a:schemeClr val="accent3">
                    <a:lumMod val="75000"/>
                  </a:schemeClr>
                </a:solidFill>
              </a:rPr>
            </a:br>
            <a:r>
              <a:rPr lang="de-AT" sz="2400" b="0" dirty="0">
                <a:solidFill>
                  <a:schemeClr val="accent3">
                    <a:lumMod val="75000"/>
                  </a:schemeClr>
                </a:solidFill>
              </a:rPr>
              <a:t>Klassen- und Gruppenorganisation </a:t>
            </a:r>
            <a:r>
              <a:rPr lang="de-AT" sz="1800" b="0" dirty="0">
                <a:solidFill>
                  <a:schemeClr val="accent3">
                    <a:lumMod val="75000"/>
                  </a:schemeClr>
                </a:solidFill>
              </a:rPr>
              <a:t>§ </a:t>
            </a:r>
            <a:r>
              <a:rPr lang="de-AT" sz="1800" b="0">
                <a:solidFill>
                  <a:schemeClr val="accent3">
                    <a:lumMod val="75000"/>
                  </a:schemeClr>
                </a:solidFill>
              </a:rPr>
              <a:t>8a </a:t>
            </a:r>
            <a:r>
              <a:rPr lang="de-AT" sz="1800" b="0" smtClean="0">
                <a:solidFill>
                  <a:schemeClr val="accent3">
                    <a:lumMod val="75000"/>
                  </a:schemeClr>
                </a:solidFill>
              </a:rPr>
              <a:t>Schulorganisationsgesetz </a:t>
            </a:r>
            <a:endParaRPr lang="de-AT" sz="2800" b="0" dirty="0">
              <a:solidFill>
                <a:schemeClr val="accent3">
                  <a:lumMod val="75000"/>
                </a:schemeClr>
              </a:solidFill>
            </a:endParaRPr>
          </a:p>
          <a:p>
            <a:endParaRPr lang="de-AT" sz="1800" b="0" dirty="0">
              <a:solidFill>
                <a:schemeClr val="accent3">
                  <a:lumMod val="75000"/>
                </a:schemeClr>
              </a:solidFill>
            </a:endParaRPr>
          </a:p>
          <a:p>
            <a:r>
              <a:rPr lang="de-AT" sz="2000" dirty="0">
                <a:solidFill>
                  <a:schemeClr val="accent3">
                    <a:lumMod val="75000"/>
                  </a:schemeClr>
                </a:solidFill>
              </a:rPr>
              <a:t/>
            </a:r>
            <a:br>
              <a:rPr lang="de-AT" sz="2000" dirty="0">
                <a:solidFill>
                  <a:schemeClr val="accent3">
                    <a:lumMod val="75000"/>
                  </a:schemeClr>
                </a:solidFill>
              </a:rPr>
            </a:br>
            <a:endParaRPr lang="de-AT" sz="2000" dirty="0">
              <a:solidFill>
                <a:schemeClr val="accent3">
                  <a:lumMod val="75000"/>
                </a:schemeClr>
              </a:solidFill>
            </a:endParaRPr>
          </a:p>
        </p:txBody>
      </p:sp>
    </p:spTree>
    <p:extLst>
      <p:ext uri="{BB962C8B-B14F-4D97-AF65-F5344CB8AC3E}">
        <p14:creationId xmlns:p14="http://schemas.microsoft.com/office/powerpoint/2010/main" val="3191611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036" y="376238"/>
            <a:ext cx="8191822" cy="903635"/>
          </a:xfrm>
        </p:spPr>
        <p:txBody>
          <a:bodyPr>
            <a:noAutofit/>
          </a:bodyPr>
          <a:lstStyle/>
          <a:p>
            <a:r>
              <a:rPr lang="de-AT" sz="2000" smtClean="0">
                <a:solidFill>
                  <a:schemeClr val="accent3">
                    <a:lumMod val="75000"/>
                  </a:schemeClr>
                </a:solidFill>
              </a:rPr>
              <a:t>5. Schulrechtliche Änderungen</a:t>
            </a:r>
            <a:br>
              <a:rPr lang="de-AT" sz="2000" smtClean="0">
                <a:solidFill>
                  <a:schemeClr val="accent3">
                    <a:lumMod val="75000"/>
                  </a:schemeClr>
                </a:solidFill>
              </a:rPr>
            </a:br>
            <a:endParaRPr lang="de-AT" sz="2000" dirty="0">
              <a:solidFill>
                <a:schemeClr val="accent3">
                  <a:lumMod val="75000"/>
                </a:schemeClr>
              </a:solidFill>
            </a:endParaRPr>
          </a:p>
        </p:txBody>
      </p:sp>
      <p:sp>
        <p:nvSpPr>
          <p:cNvPr id="3" name="Foliennummernplatzhalter 2"/>
          <p:cNvSpPr>
            <a:spLocks noGrp="1"/>
          </p:cNvSpPr>
          <p:nvPr>
            <p:ph type="sldNum" sz="quarter" idx="12"/>
          </p:nvPr>
        </p:nvSpPr>
        <p:spPr/>
        <p:txBody>
          <a:bodyPr/>
          <a:lstStyle/>
          <a:p>
            <a:fld id="{CF34B8F3-DD05-431B-B995-4DC25F110CD9}" type="slidenum">
              <a:rPr lang="de-AT" smtClean="0"/>
              <a:pPr/>
              <a:t>12</a:t>
            </a:fld>
            <a:endParaRPr lang="de-AT" dirty="0"/>
          </a:p>
        </p:txBody>
      </p:sp>
      <p:graphicFrame>
        <p:nvGraphicFramePr>
          <p:cNvPr id="7" name="Tabelle 6"/>
          <p:cNvGraphicFramePr>
            <a:graphicFrameLocks noGrp="1"/>
          </p:cNvGraphicFramePr>
          <p:nvPr>
            <p:extLst>
              <p:ext uri="{D42A27DB-BD31-4B8C-83A1-F6EECF244321}">
                <p14:modId xmlns:p14="http://schemas.microsoft.com/office/powerpoint/2010/main" val="2138940077"/>
              </p:ext>
            </p:extLst>
          </p:nvPr>
        </p:nvGraphicFramePr>
        <p:xfrm>
          <a:off x="247036" y="1571353"/>
          <a:ext cx="8690812" cy="4546600"/>
        </p:xfrm>
        <a:graphic>
          <a:graphicData uri="http://schemas.openxmlformats.org/drawingml/2006/table">
            <a:tbl>
              <a:tblPr firstRow="1">
                <a:tableStyleId>{F5AB1C69-6EDB-4FF4-983F-18BD219EF322}</a:tableStyleId>
              </a:tblPr>
              <a:tblGrid>
                <a:gridCol w="2172703">
                  <a:extLst>
                    <a:ext uri="{9D8B030D-6E8A-4147-A177-3AD203B41FA5}">
                      <a16:colId xmlns:a16="http://schemas.microsoft.com/office/drawing/2014/main" xmlns="" val="20000"/>
                    </a:ext>
                  </a:extLst>
                </a:gridCol>
                <a:gridCol w="2172703">
                  <a:extLst>
                    <a:ext uri="{9D8B030D-6E8A-4147-A177-3AD203B41FA5}">
                      <a16:colId xmlns:a16="http://schemas.microsoft.com/office/drawing/2014/main" xmlns="" val="20001"/>
                    </a:ext>
                  </a:extLst>
                </a:gridCol>
                <a:gridCol w="2172703">
                  <a:extLst>
                    <a:ext uri="{9D8B030D-6E8A-4147-A177-3AD203B41FA5}">
                      <a16:colId xmlns:a16="http://schemas.microsoft.com/office/drawing/2014/main" xmlns="" val="20002"/>
                    </a:ext>
                  </a:extLst>
                </a:gridCol>
                <a:gridCol w="2172703">
                  <a:extLst>
                    <a:ext uri="{9D8B030D-6E8A-4147-A177-3AD203B41FA5}">
                      <a16:colId xmlns:a16="http://schemas.microsoft.com/office/drawing/2014/main" xmlns="" val="20003"/>
                    </a:ext>
                  </a:extLst>
                </a:gridCol>
              </a:tblGrid>
              <a:tr h="370840">
                <a:tc>
                  <a:txBody>
                    <a:bodyPr/>
                    <a:lstStyle/>
                    <a:p>
                      <a:r>
                        <a:rPr lang="de-AT" dirty="0"/>
                        <a:t>Autonome</a:t>
                      </a:r>
                      <a:r>
                        <a:rPr lang="de-AT" baseline="0" dirty="0"/>
                        <a:t> </a:t>
                      </a:r>
                      <a:r>
                        <a:rPr lang="de-AT" dirty="0"/>
                        <a:t>Möglichkeiten</a:t>
                      </a:r>
                    </a:p>
                  </a:txBody>
                  <a:tcPr/>
                </a:tc>
                <a:tc>
                  <a:txBody>
                    <a:bodyPr/>
                    <a:lstStyle/>
                    <a:p>
                      <a:r>
                        <a:rPr lang="de-AT" dirty="0"/>
                        <a:t>Wer kann initiieren?</a:t>
                      </a:r>
                    </a:p>
                  </a:txBody>
                  <a:tcPr/>
                </a:tc>
                <a:tc>
                  <a:txBody>
                    <a:bodyPr/>
                    <a:lstStyle/>
                    <a:p>
                      <a:r>
                        <a:rPr lang="de-AT" dirty="0"/>
                        <a:t>Was muss berücksichtigt werden?</a:t>
                      </a:r>
                    </a:p>
                  </a:txBody>
                  <a:tcPr/>
                </a:tc>
                <a:tc>
                  <a:txBody>
                    <a:bodyPr/>
                    <a:lstStyle/>
                    <a:p>
                      <a:r>
                        <a:rPr lang="de-AT" smtClean="0"/>
                        <a:t>Besonderheiten</a:t>
                      </a:r>
                      <a:endParaRPr lang="de-AT" dirty="0"/>
                    </a:p>
                  </a:txBody>
                  <a:tcPr/>
                </a:tc>
                <a:extLst>
                  <a:ext uri="{0D108BD9-81ED-4DB2-BD59-A6C34878D82A}">
                    <a16:rowId xmlns:a16="http://schemas.microsoft.com/office/drawing/2014/main" xmlns="" val="10000"/>
                  </a:ext>
                </a:extLst>
              </a:tr>
              <a:tr h="370840">
                <a:tc>
                  <a:txBody>
                    <a:bodyPr/>
                    <a:lstStyle/>
                    <a:p>
                      <a:r>
                        <a:rPr lang="de-DE" sz="1400" b="0" dirty="0"/>
                        <a:t>Vorverlegung des Unterrichtsbeginnes auf frühestens 7.00 Uhr</a:t>
                      </a:r>
                      <a:endParaRPr lang="de-AT"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Schulgemeinschafts-ausschuss</a:t>
                      </a:r>
                      <a:endParaRPr lang="de-DE" sz="1400" dirty="0"/>
                    </a:p>
                  </a:txBody>
                  <a:tcPr/>
                </a:tc>
                <a:tc>
                  <a:txBody>
                    <a:bodyPr/>
                    <a:lstStyle/>
                    <a:p>
                      <a:r>
                        <a:rPr lang="de-DE" sz="1400" dirty="0"/>
                        <a:t>Rücksicht auf Fahrschüler oder andere wichtige Gründe, die durch die Stundenplangestaltung nicht beseitigt werden können</a:t>
                      </a:r>
                      <a:endParaRPr lang="de-AT"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Schulleitung </a:t>
                      </a:r>
                      <a:r>
                        <a:rPr lang="de-DE" sz="1400"/>
                        <a:t>hat </a:t>
                      </a:r>
                      <a:r>
                        <a:rPr lang="de-DE" sz="1400" smtClean="0"/>
                        <a:t>im SGA Stimmrecht</a:t>
                      </a:r>
                      <a:endParaRPr lang="de-DE" sz="1400" dirty="0"/>
                    </a:p>
                  </a:txBody>
                  <a:tcPr/>
                </a:tc>
                <a:extLst>
                  <a:ext uri="{0D108BD9-81ED-4DB2-BD59-A6C34878D82A}">
                    <a16:rowId xmlns:a16="http://schemas.microsoft.com/office/drawing/2014/main" xmlns="" val="10001"/>
                  </a:ext>
                </a:extLst>
              </a:tr>
              <a:tr h="370840">
                <a:tc>
                  <a:txBody>
                    <a:bodyPr/>
                    <a:lstStyle/>
                    <a:p>
                      <a:r>
                        <a:rPr lang="de-AT" sz="1400" b="0" smtClean="0"/>
                        <a:t>Erklärung des Samstags zum Schultag</a:t>
                      </a:r>
                      <a:endParaRPr lang="de-AT"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Schulleitung</a:t>
                      </a:r>
                      <a:endParaRPr lang="de-DE" sz="1400" dirty="0"/>
                    </a:p>
                  </a:txBody>
                  <a:tcPr/>
                </a:tc>
                <a:tc>
                  <a:txBody>
                    <a:bodyPr/>
                    <a:lstStyle/>
                    <a:p>
                      <a:r>
                        <a:rPr lang="de-AT" sz="1400" smtClean="0"/>
                        <a:t>Besondere regionale Erfordernisse</a:t>
                      </a:r>
                      <a:endParaRPr lang="de-AT"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Einvernehmen mit SGA ist herzustellen</a:t>
                      </a:r>
                      <a:endParaRPr lang="de-DE" sz="1400" dirty="0"/>
                    </a:p>
                  </a:txBody>
                  <a:tcPr/>
                </a:tc>
              </a:tr>
              <a:tr h="370840">
                <a:tc>
                  <a:txBody>
                    <a:bodyPr/>
                    <a:lstStyle/>
                    <a:p>
                      <a:r>
                        <a:rPr lang="de-AT" sz="1400" b="0" smtClean="0"/>
                        <a:t>Schulfreierklärung von bis zu 4 Tagen aus Anlässen des schulischen oder sonstigen öffentlichen Lebens</a:t>
                      </a:r>
                      <a:endParaRPr lang="de-AT"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SGA</a:t>
                      </a:r>
                      <a:endParaRPr lang="de-DE" sz="1400" dirty="0"/>
                    </a:p>
                  </a:txBody>
                  <a:tcPr/>
                </a:tc>
                <a:tc>
                  <a:txBody>
                    <a:bodyPr/>
                    <a:lstStyle/>
                    <a:p>
                      <a:endParaRPr lang="de-AT"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Schulleitung hat Stimmrecht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40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2</a:t>
                      </a:r>
                      <a:r>
                        <a:rPr lang="de-DE" sz="1400" baseline="0" smtClean="0"/>
                        <a:t> weitere Tage können in Landesausführungs-gesetzen geregelt werden</a:t>
                      </a:r>
                      <a:endParaRPr lang="de-DE" sz="1400" dirty="0"/>
                    </a:p>
                  </a:txBody>
                  <a:tcPr/>
                </a:tc>
              </a:tr>
              <a:tr h="370840">
                <a:tc>
                  <a:txBody>
                    <a:bodyPr/>
                    <a:lstStyle/>
                    <a:p>
                      <a:endParaRPr lang="de-AT"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dirty="0"/>
                    </a:p>
                  </a:txBody>
                  <a:tcPr/>
                </a:tc>
                <a:tc>
                  <a:txBody>
                    <a:bodyPr/>
                    <a:lstStyle/>
                    <a:p>
                      <a:endParaRPr lang="de-AT"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dirty="0"/>
                    </a:p>
                  </a:txBody>
                  <a:tcPr/>
                </a:tc>
              </a:tr>
            </a:tbl>
          </a:graphicData>
        </a:graphic>
      </p:graphicFrame>
    </p:spTree>
    <p:extLst>
      <p:ext uri="{BB962C8B-B14F-4D97-AF65-F5344CB8AC3E}">
        <p14:creationId xmlns:p14="http://schemas.microsoft.com/office/powerpoint/2010/main" val="2490400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79512" y="4427114"/>
            <a:ext cx="6434460" cy="1090118"/>
          </a:xfrm>
        </p:spPr>
        <p:txBody>
          <a:bodyPr>
            <a:noAutofit/>
          </a:bodyPr>
          <a:lstStyle/>
          <a:p>
            <a:r>
              <a:rPr lang="de-AT" sz="3200" dirty="0"/>
              <a:t>Die Bildungsreform</a:t>
            </a:r>
            <a:br>
              <a:rPr lang="de-AT" sz="3200" dirty="0"/>
            </a:br>
            <a:r>
              <a:rPr lang="de-AT" sz="3200" b="0" dirty="0">
                <a:solidFill>
                  <a:schemeClr val="accent3">
                    <a:lumMod val="75000"/>
                  </a:schemeClr>
                </a:solidFill>
              </a:rPr>
              <a:t>Gemeinsam Großes umsetzen</a:t>
            </a:r>
            <a:endParaRPr lang="de-CH" sz="3200" b="0" dirty="0">
              <a:solidFill>
                <a:schemeClr val="accent3">
                  <a:lumMod val="75000"/>
                </a:schemeClr>
              </a:solidFill>
            </a:endParaRPr>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7806" y="1124744"/>
            <a:ext cx="5011853" cy="2920917"/>
          </a:xfrm>
        </p:spPr>
      </p:pic>
      <p:sp>
        <p:nvSpPr>
          <p:cNvPr id="6" name="Textfeld 5"/>
          <p:cNvSpPr txBox="1"/>
          <p:nvPr/>
        </p:nvSpPr>
        <p:spPr>
          <a:xfrm>
            <a:off x="179512" y="5661248"/>
            <a:ext cx="2564805" cy="954107"/>
          </a:xfrm>
          <a:prstGeom prst="rect">
            <a:avLst/>
          </a:prstGeom>
          <a:noFill/>
        </p:spPr>
        <p:txBody>
          <a:bodyPr wrap="none" rtlCol="0">
            <a:spAutoFit/>
          </a:bodyPr>
          <a:lstStyle/>
          <a:p>
            <a:r>
              <a:rPr lang="de-AT" sz="1400" dirty="0"/>
              <a:t>Eine Information des </a:t>
            </a:r>
            <a:br>
              <a:rPr lang="de-AT" sz="1400" dirty="0"/>
            </a:br>
            <a:r>
              <a:rPr lang="de-AT" sz="1400" dirty="0"/>
              <a:t>Bundesministeriums </a:t>
            </a:r>
            <a:r>
              <a:rPr lang="de-AT" sz="1400"/>
              <a:t>für </a:t>
            </a:r>
            <a:r>
              <a:rPr lang="de-AT" sz="1400" smtClean="0"/>
              <a:t>Bildung,</a:t>
            </a:r>
          </a:p>
          <a:p>
            <a:r>
              <a:rPr lang="de-AT" sz="1400" smtClean="0"/>
              <a:t>Wissenschaft und Forschung</a:t>
            </a:r>
            <a:endParaRPr lang="de-AT" sz="1400" dirty="0"/>
          </a:p>
          <a:p>
            <a:r>
              <a:rPr lang="de-AT" sz="1400" dirty="0"/>
              <a:t>Minoritenplatz 5, </a:t>
            </a:r>
            <a:r>
              <a:rPr lang="de-AT" sz="1400"/>
              <a:t>1010 </a:t>
            </a:r>
            <a:r>
              <a:rPr lang="de-AT" sz="1400" smtClean="0"/>
              <a:t>Wien</a:t>
            </a:r>
            <a:endParaRPr lang="de-AT" sz="1400" dirty="0"/>
          </a:p>
        </p:txBody>
      </p:sp>
    </p:spTree>
    <p:extLst>
      <p:ext uri="{BB962C8B-B14F-4D97-AF65-F5344CB8AC3E}">
        <p14:creationId xmlns:p14="http://schemas.microsoft.com/office/powerpoint/2010/main" val="292204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51520" y="408153"/>
            <a:ext cx="7886700" cy="932615"/>
          </a:xfrm>
        </p:spPr>
        <p:txBody>
          <a:bodyPr>
            <a:normAutofit/>
          </a:bodyPr>
          <a:lstStyle/>
          <a:p>
            <a:endParaRPr lang="de-AT" sz="1800" b="0" dirty="0"/>
          </a:p>
        </p:txBody>
      </p:sp>
      <p:sp>
        <p:nvSpPr>
          <p:cNvPr id="3" name="Foliennummernplatzhalter 2"/>
          <p:cNvSpPr>
            <a:spLocks noGrp="1"/>
          </p:cNvSpPr>
          <p:nvPr>
            <p:ph type="sldNum" sz="quarter" idx="12"/>
          </p:nvPr>
        </p:nvSpPr>
        <p:spPr/>
        <p:txBody>
          <a:bodyPr/>
          <a:lstStyle/>
          <a:p>
            <a:fld id="{CF34B8F3-DD05-431B-B995-4DC25F110CD9}" type="slidenum">
              <a:rPr lang="de-AT" smtClean="0"/>
              <a:pPr/>
              <a:t>2</a:t>
            </a:fld>
            <a:endParaRPr lang="de-AT" dirty="0"/>
          </a:p>
        </p:txBody>
      </p:sp>
      <p:sp>
        <p:nvSpPr>
          <p:cNvPr id="7" name="Rechteck 6">
            <a:extLst>
              <a:ext uri="{FF2B5EF4-FFF2-40B4-BE49-F238E27FC236}">
                <a16:creationId xmlns:a16="http://schemas.microsoft.com/office/drawing/2014/main" xmlns="" id="{12B38F62-213D-4F62-93B5-F1794D958D46}"/>
              </a:ext>
            </a:extLst>
          </p:cNvPr>
          <p:cNvSpPr/>
          <p:nvPr/>
        </p:nvSpPr>
        <p:spPr>
          <a:xfrm>
            <a:off x="251520" y="1557338"/>
            <a:ext cx="8641655" cy="7195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400" dirty="0">
                <a:solidFill>
                  <a:schemeClr val="tx1"/>
                </a:solidFill>
              </a:rPr>
              <a:t>1. Vision &amp; Ziele des Bildungsreformpakets </a:t>
            </a:r>
          </a:p>
        </p:txBody>
      </p:sp>
      <p:sp>
        <p:nvSpPr>
          <p:cNvPr id="8" name="Rechteck 7">
            <a:extLst>
              <a:ext uri="{FF2B5EF4-FFF2-40B4-BE49-F238E27FC236}">
                <a16:creationId xmlns:a16="http://schemas.microsoft.com/office/drawing/2014/main" xmlns="" id="{3354BE24-D1BC-4B8B-9C10-0F2C08AE5758}"/>
              </a:ext>
            </a:extLst>
          </p:cNvPr>
          <p:cNvSpPr/>
          <p:nvPr/>
        </p:nvSpPr>
        <p:spPr>
          <a:xfrm>
            <a:off x="251520" y="2493442"/>
            <a:ext cx="8641655" cy="7195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400" dirty="0">
                <a:solidFill>
                  <a:schemeClr val="tx1"/>
                </a:solidFill>
              </a:rPr>
              <a:t>2. Die Verantwortung der autonomen Schule</a:t>
            </a:r>
          </a:p>
        </p:txBody>
      </p:sp>
      <p:sp>
        <p:nvSpPr>
          <p:cNvPr id="9" name="Rechteck 8">
            <a:extLst>
              <a:ext uri="{FF2B5EF4-FFF2-40B4-BE49-F238E27FC236}">
                <a16:creationId xmlns:a16="http://schemas.microsoft.com/office/drawing/2014/main" xmlns="" id="{908B9FDE-3F90-467D-A7AC-B43CF4A364E5}"/>
              </a:ext>
            </a:extLst>
          </p:cNvPr>
          <p:cNvSpPr/>
          <p:nvPr/>
        </p:nvSpPr>
        <p:spPr>
          <a:xfrm>
            <a:off x="235831" y="4293096"/>
            <a:ext cx="8641655" cy="7195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400" smtClean="0">
                <a:solidFill>
                  <a:schemeClr val="tx1"/>
                </a:solidFill>
              </a:rPr>
              <a:t>4. </a:t>
            </a:r>
            <a:r>
              <a:rPr lang="de-AT" sz="2400" dirty="0">
                <a:solidFill>
                  <a:schemeClr val="tx1"/>
                </a:solidFill>
              </a:rPr>
              <a:t>Inkrafttreten wichtiger Maßnahmen</a:t>
            </a:r>
          </a:p>
        </p:txBody>
      </p:sp>
      <p:sp>
        <p:nvSpPr>
          <p:cNvPr id="10" name="Rechteck 9">
            <a:extLst>
              <a:ext uri="{FF2B5EF4-FFF2-40B4-BE49-F238E27FC236}">
                <a16:creationId xmlns:a16="http://schemas.microsoft.com/office/drawing/2014/main" xmlns="" id="{D8E607FE-F82D-4934-BF9A-F649D10D8E38}"/>
              </a:ext>
            </a:extLst>
          </p:cNvPr>
          <p:cNvSpPr/>
          <p:nvPr/>
        </p:nvSpPr>
        <p:spPr>
          <a:xfrm>
            <a:off x="235831" y="3356992"/>
            <a:ext cx="8641655" cy="7195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400" smtClean="0">
                <a:solidFill>
                  <a:schemeClr val="tx1"/>
                </a:solidFill>
              </a:rPr>
              <a:t>3. </a:t>
            </a:r>
            <a:r>
              <a:rPr lang="de-AT" sz="2400" dirty="0">
                <a:solidFill>
                  <a:schemeClr val="tx1"/>
                </a:solidFill>
              </a:rPr>
              <a:t>Maßnahmen </a:t>
            </a:r>
            <a:r>
              <a:rPr lang="de-AT" sz="2400">
                <a:solidFill>
                  <a:schemeClr val="tx1"/>
                </a:solidFill>
              </a:rPr>
              <a:t>im </a:t>
            </a:r>
            <a:r>
              <a:rPr lang="de-AT" sz="2400" smtClean="0">
                <a:solidFill>
                  <a:schemeClr val="tx1"/>
                </a:solidFill>
              </a:rPr>
              <a:t>BMBWF </a:t>
            </a:r>
            <a:r>
              <a:rPr lang="de-AT" sz="2400" dirty="0">
                <a:solidFill>
                  <a:schemeClr val="tx1"/>
                </a:solidFill>
              </a:rPr>
              <a:t>und weiterer Prozess</a:t>
            </a:r>
          </a:p>
        </p:txBody>
      </p:sp>
      <p:sp>
        <p:nvSpPr>
          <p:cNvPr id="11" name="Rechteck 10">
            <a:extLst>
              <a:ext uri="{FF2B5EF4-FFF2-40B4-BE49-F238E27FC236}">
                <a16:creationId xmlns:a16="http://schemas.microsoft.com/office/drawing/2014/main" xmlns="" id="{B58298F7-33C4-4EE5-8A9E-198E8AF2A3BF}"/>
              </a:ext>
            </a:extLst>
          </p:cNvPr>
          <p:cNvSpPr/>
          <p:nvPr/>
        </p:nvSpPr>
        <p:spPr>
          <a:xfrm>
            <a:off x="251520" y="5301754"/>
            <a:ext cx="8641655" cy="7195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400" dirty="0">
                <a:solidFill>
                  <a:schemeClr val="tx1"/>
                </a:solidFill>
              </a:rPr>
              <a:t>5</a:t>
            </a:r>
            <a:r>
              <a:rPr lang="de-AT" sz="2400">
                <a:solidFill>
                  <a:schemeClr val="tx1"/>
                </a:solidFill>
              </a:rPr>
              <a:t>. </a:t>
            </a:r>
            <a:r>
              <a:rPr lang="de-AT" sz="2400" smtClean="0">
                <a:solidFill>
                  <a:schemeClr val="tx1"/>
                </a:solidFill>
              </a:rPr>
              <a:t>Schulrechtliche Änderungen</a:t>
            </a:r>
            <a:endParaRPr lang="de-AT" sz="2400" dirty="0">
              <a:solidFill>
                <a:schemeClr val="tx1"/>
              </a:solidFill>
            </a:endParaRPr>
          </a:p>
        </p:txBody>
      </p:sp>
    </p:spTree>
    <p:extLst>
      <p:ext uri="{BB962C8B-B14F-4D97-AF65-F5344CB8AC3E}">
        <p14:creationId xmlns:p14="http://schemas.microsoft.com/office/powerpoint/2010/main" val="408144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xmlns="" id="{55E34D26-6986-487A-8804-3862FC874A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64" r="2255"/>
          <a:stretch/>
        </p:blipFill>
        <p:spPr>
          <a:xfrm>
            <a:off x="0" y="0"/>
            <a:ext cx="9144000" cy="6875755"/>
          </a:xfrm>
          <a:prstGeom prst="rect">
            <a:avLst/>
          </a:prstGeom>
        </p:spPr>
      </p:pic>
      <p:sp>
        <p:nvSpPr>
          <p:cNvPr id="18" name="Titel 17"/>
          <p:cNvSpPr>
            <a:spLocks noGrp="1"/>
          </p:cNvSpPr>
          <p:nvPr>
            <p:ph type="title"/>
          </p:nvPr>
        </p:nvSpPr>
        <p:spPr>
          <a:xfrm>
            <a:off x="250825" y="376238"/>
            <a:ext cx="8229600" cy="922862"/>
          </a:xfrm>
        </p:spPr>
        <p:txBody>
          <a:bodyPr>
            <a:noAutofit/>
          </a:bodyPr>
          <a:lstStyle/>
          <a:p>
            <a:r>
              <a:rPr lang="de-AT" sz="2000" dirty="0">
                <a:solidFill>
                  <a:schemeClr val="accent3">
                    <a:lumMod val="75000"/>
                  </a:schemeClr>
                </a:solidFill>
              </a:rPr>
              <a:t>1. Unsere Vision </a:t>
            </a:r>
            <a:r>
              <a:rPr lang="de-AT" sz="2800" dirty="0">
                <a:solidFill>
                  <a:schemeClr val="accent3">
                    <a:lumMod val="75000"/>
                  </a:schemeClr>
                </a:solidFill>
              </a:rPr>
              <a:t/>
            </a:r>
            <a:br>
              <a:rPr lang="de-AT" sz="2800" dirty="0">
                <a:solidFill>
                  <a:schemeClr val="accent3">
                    <a:lumMod val="75000"/>
                  </a:schemeClr>
                </a:solidFill>
              </a:rPr>
            </a:br>
            <a:r>
              <a:rPr lang="de-AT" sz="2800" b="0" dirty="0">
                <a:solidFill>
                  <a:schemeClr val="accent3">
                    <a:lumMod val="75000"/>
                  </a:schemeClr>
                </a:solidFill>
              </a:rPr>
              <a:t>Junge selbstbestimmte Menschen</a:t>
            </a:r>
          </a:p>
        </p:txBody>
      </p:sp>
      <p:sp>
        <p:nvSpPr>
          <p:cNvPr id="2" name="Foliennummernplatzhalter 1"/>
          <p:cNvSpPr>
            <a:spLocks noGrp="1"/>
          </p:cNvSpPr>
          <p:nvPr>
            <p:ph type="sldNum" sz="quarter" idx="12"/>
          </p:nvPr>
        </p:nvSpPr>
        <p:spPr>
          <a:xfrm>
            <a:off x="6804248" y="6358672"/>
            <a:ext cx="2133600" cy="365125"/>
          </a:xfrm>
        </p:spPr>
        <p:txBody>
          <a:bodyPr/>
          <a:lstStyle/>
          <a:p>
            <a:fld id="{CF34B8F3-DD05-431B-B995-4DC25F110CD9}" type="slidenum">
              <a:rPr lang="de-AT" smtClean="0"/>
              <a:t>3</a:t>
            </a:fld>
            <a:endParaRPr lang="de-AT" dirty="0"/>
          </a:p>
        </p:txBody>
      </p:sp>
      <p:sp>
        <p:nvSpPr>
          <p:cNvPr id="21" name="Textfeld 20">
            <a:extLst>
              <a:ext uri="{FF2B5EF4-FFF2-40B4-BE49-F238E27FC236}">
                <a16:creationId xmlns:a16="http://schemas.microsoft.com/office/drawing/2014/main" xmlns="" id="{68DF8229-8DED-4674-AC87-7C314643CAC9}"/>
              </a:ext>
            </a:extLst>
          </p:cNvPr>
          <p:cNvSpPr txBox="1"/>
          <p:nvPr/>
        </p:nvSpPr>
        <p:spPr>
          <a:xfrm>
            <a:off x="250825" y="1412776"/>
            <a:ext cx="8687023" cy="1554272"/>
          </a:xfrm>
          <a:prstGeom prst="rect">
            <a:avLst/>
          </a:prstGeom>
          <a:noFill/>
        </p:spPr>
        <p:txBody>
          <a:bodyPr wrap="square" rtlCol="0">
            <a:spAutoFit/>
          </a:bodyPr>
          <a:lstStyle/>
          <a:p>
            <a:pPr>
              <a:spcAft>
                <a:spcPts val="600"/>
              </a:spcAft>
            </a:pPr>
            <a:r>
              <a:rPr lang="de-AT" dirty="0"/>
              <a:t>Junge selbstbestimmte Menschen sehen ihre Perspektiven. Sie </a:t>
            </a:r>
            <a:r>
              <a:rPr lang="de-AT" b="1" dirty="0"/>
              <a:t>nutzen ihre Chancen </a:t>
            </a:r>
            <a:r>
              <a:rPr lang="de-AT" dirty="0"/>
              <a:t>und blicken dem weiteren Leben </a:t>
            </a:r>
            <a:r>
              <a:rPr lang="de-AT" b="1" dirty="0"/>
              <a:t>erwartungsvoll, neugierig und positiv </a:t>
            </a:r>
            <a:r>
              <a:rPr lang="de-AT" dirty="0"/>
              <a:t>entgegen.</a:t>
            </a:r>
          </a:p>
          <a:p>
            <a:r>
              <a:rPr lang="de-AT" dirty="0"/>
              <a:t>Sie wissen, dass sie ihr </a:t>
            </a:r>
            <a:r>
              <a:rPr lang="de-AT" b="1" dirty="0"/>
              <a:t>privates und berufliches Leben </a:t>
            </a:r>
            <a:r>
              <a:rPr lang="de-AT" dirty="0"/>
              <a:t>meistern können. </a:t>
            </a:r>
            <a:br>
              <a:rPr lang="de-AT" dirty="0"/>
            </a:br>
            <a:r>
              <a:rPr lang="de-AT" dirty="0"/>
              <a:t>Als </a:t>
            </a:r>
            <a:r>
              <a:rPr lang="de-AT" b="1" dirty="0"/>
              <a:t>aktive Mitglieder der Gesellschaft </a:t>
            </a:r>
            <a:r>
              <a:rPr lang="de-AT" dirty="0"/>
              <a:t>übernehmen sie </a:t>
            </a:r>
            <a:r>
              <a:rPr lang="de-AT" b="1" dirty="0"/>
              <a:t>Verantwortung.</a:t>
            </a:r>
            <a:r>
              <a:rPr lang="de-AT" dirty="0"/>
              <a:t> </a:t>
            </a:r>
            <a:br>
              <a:rPr lang="de-AT" dirty="0"/>
            </a:br>
            <a:r>
              <a:rPr lang="de-AT" dirty="0"/>
              <a:t>Sie wissen um die Bedeutung von </a:t>
            </a:r>
            <a:r>
              <a:rPr lang="de-AT" b="1" dirty="0"/>
              <a:t>Mitbestimmung und Mitgestaltung </a:t>
            </a:r>
            <a:r>
              <a:rPr lang="de-AT" dirty="0"/>
              <a:t>an ihr.</a:t>
            </a:r>
          </a:p>
        </p:txBody>
      </p:sp>
    </p:spTree>
    <p:extLst>
      <p:ext uri="{BB962C8B-B14F-4D97-AF65-F5344CB8AC3E}">
        <p14:creationId xmlns:p14="http://schemas.microsoft.com/office/powerpoint/2010/main" val="108693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p:cNvSpPr>
            <a:spLocks noGrp="1"/>
          </p:cNvSpPr>
          <p:nvPr>
            <p:ph type="title"/>
          </p:nvPr>
        </p:nvSpPr>
        <p:spPr>
          <a:xfrm>
            <a:off x="250825" y="385910"/>
            <a:ext cx="8229600" cy="1171428"/>
          </a:xfrm>
        </p:spPr>
        <p:txBody>
          <a:bodyPr>
            <a:noAutofit/>
          </a:bodyPr>
          <a:lstStyle/>
          <a:p>
            <a:r>
              <a:rPr lang="de-AT" sz="2000" dirty="0">
                <a:solidFill>
                  <a:schemeClr val="accent3">
                    <a:lumMod val="75000"/>
                  </a:schemeClr>
                </a:solidFill>
              </a:rPr>
              <a:t>1. Unser Ziel </a:t>
            </a:r>
            <a:r>
              <a:rPr lang="de-AT" sz="2800" dirty="0">
                <a:solidFill>
                  <a:schemeClr val="accent3">
                    <a:lumMod val="75000"/>
                  </a:schemeClr>
                </a:solidFill>
              </a:rPr>
              <a:t/>
            </a:r>
            <a:br>
              <a:rPr lang="de-AT" sz="2800" dirty="0">
                <a:solidFill>
                  <a:schemeClr val="accent3">
                    <a:lumMod val="75000"/>
                  </a:schemeClr>
                </a:solidFill>
              </a:rPr>
            </a:br>
            <a:r>
              <a:rPr lang="de-AT" sz="2800" b="0" dirty="0">
                <a:solidFill>
                  <a:schemeClr val="accent3">
                    <a:lumMod val="75000"/>
                  </a:schemeClr>
                </a:solidFill>
              </a:rPr>
              <a:t>Schule fördert junge selbstbestimmte Menschen</a:t>
            </a:r>
            <a:endParaRPr lang="de-AT" sz="2800" b="0" dirty="0">
              <a:solidFill>
                <a:srgbClr val="FF0000"/>
              </a:solidFill>
            </a:endParaRPr>
          </a:p>
        </p:txBody>
      </p:sp>
      <p:sp>
        <p:nvSpPr>
          <p:cNvPr id="2" name="Foliennummernplatzhalter 1"/>
          <p:cNvSpPr>
            <a:spLocks noGrp="1"/>
          </p:cNvSpPr>
          <p:nvPr>
            <p:ph type="sldNum" sz="quarter" idx="12"/>
          </p:nvPr>
        </p:nvSpPr>
        <p:spPr>
          <a:xfrm>
            <a:off x="7262936" y="6265782"/>
            <a:ext cx="2133600" cy="365125"/>
          </a:xfrm>
        </p:spPr>
        <p:txBody>
          <a:bodyPr/>
          <a:lstStyle/>
          <a:p>
            <a:fld id="{CF34B8F3-DD05-431B-B995-4DC25F110CD9}" type="slidenum">
              <a:rPr lang="de-AT" smtClean="0"/>
              <a:t>4</a:t>
            </a:fld>
            <a:endParaRPr lang="de-AT" dirty="0"/>
          </a:p>
        </p:txBody>
      </p:sp>
      <p:grpSp>
        <p:nvGrpSpPr>
          <p:cNvPr id="20" name="Gruppieren 19"/>
          <p:cNvGrpSpPr/>
          <p:nvPr/>
        </p:nvGrpSpPr>
        <p:grpSpPr>
          <a:xfrm>
            <a:off x="4355976" y="1772816"/>
            <a:ext cx="4680520" cy="4443614"/>
            <a:chOff x="2148989" y="1923336"/>
            <a:chExt cx="4680520" cy="4443614"/>
          </a:xfrm>
        </p:grpSpPr>
        <p:sp>
          <p:nvSpPr>
            <p:cNvPr id="3" name="Ellipse 2"/>
            <p:cNvSpPr/>
            <p:nvPr/>
          </p:nvSpPr>
          <p:spPr>
            <a:xfrm>
              <a:off x="2148989" y="1923336"/>
              <a:ext cx="4536504" cy="4443614"/>
            </a:xfrm>
            <a:prstGeom prst="ellipse">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4" name="Gerade Verbindung 3"/>
            <p:cNvCxnSpPr>
              <a:stCxn id="3" idx="0"/>
              <a:endCxn id="3" idx="4"/>
            </p:cNvCxnSpPr>
            <p:nvPr/>
          </p:nvCxnSpPr>
          <p:spPr>
            <a:xfrm>
              <a:off x="4417241" y="1923336"/>
              <a:ext cx="0" cy="444361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a:cxnSpLocks/>
            </p:cNvCxnSpPr>
            <p:nvPr/>
          </p:nvCxnSpPr>
          <p:spPr>
            <a:xfrm>
              <a:off x="2509029" y="2982574"/>
              <a:ext cx="3888432" cy="2200416"/>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flipV="1">
              <a:off x="2365013" y="3064954"/>
              <a:ext cx="4032448" cy="201622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2268846" y="3688345"/>
              <a:ext cx="1213778" cy="738664"/>
            </a:xfrm>
            <a:prstGeom prst="rect">
              <a:avLst/>
            </a:prstGeom>
            <a:noFill/>
          </p:spPr>
          <p:txBody>
            <a:bodyPr wrap="square" rtlCol="0">
              <a:spAutoFit/>
            </a:bodyPr>
            <a:lstStyle/>
            <a:p>
              <a:r>
                <a:rPr lang="de-AT" sz="1400" dirty="0"/>
                <a:t>erkennen Zusammen-hänge</a:t>
              </a:r>
            </a:p>
          </p:txBody>
        </p:sp>
        <p:sp>
          <p:nvSpPr>
            <p:cNvPr id="13" name="Textfeld 12"/>
            <p:cNvSpPr txBox="1"/>
            <p:nvPr/>
          </p:nvSpPr>
          <p:spPr>
            <a:xfrm>
              <a:off x="5433910" y="3688345"/>
              <a:ext cx="1395599" cy="954107"/>
            </a:xfrm>
            <a:prstGeom prst="rect">
              <a:avLst/>
            </a:prstGeom>
            <a:noFill/>
          </p:spPr>
          <p:txBody>
            <a:bodyPr wrap="square" rtlCol="0">
              <a:spAutoFit/>
            </a:bodyPr>
            <a:lstStyle/>
            <a:p>
              <a:r>
                <a:rPr lang="de-AT" sz="1400" dirty="0"/>
                <a:t>erkennen die Bedeutung von lebenslangem Lernen</a:t>
              </a:r>
            </a:p>
          </p:txBody>
        </p:sp>
        <p:sp>
          <p:nvSpPr>
            <p:cNvPr id="14" name="Textfeld 13"/>
            <p:cNvSpPr txBox="1"/>
            <p:nvPr/>
          </p:nvSpPr>
          <p:spPr>
            <a:xfrm>
              <a:off x="2823330" y="2263252"/>
              <a:ext cx="1448647" cy="738664"/>
            </a:xfrm>
            <a:prstGeom prst="rect">
              <a:avLst/>
            </a:prstGeom>
            <a:noFill/>
          </p:spPr>
          <p:txBody>
            <a:bodyPr wrap="square" rtlCol="0">
              <a:spAutoFit/>
            </a:bodyPr>
            <a:lstStyle/>
            <a:p>
              <a:pPr algn="r"/>
              <a:r>
                <a:rPr lang="de-AT" sz="1400" dirty="0"/>
                <a:t>verfügen über Reflexions- und Kritikfähigkeit</a:t>
              </a:r>
            </a:p>
          </p:txBody>
        </p:sp>
        <p:sp>
          <p:nvSpPr>
            <p:cNvPr id="15" name="Textfeld 14"/>
            <p:cNvSpPr txBox="1"/>
            <p:nvPr/>
          </p:nvSpPr>
          <p:spPr>
            <a:xfrm>
              <a:off x="4453245" y="2190486"/>
              <a:ext cx="1553972" cy="954107"/>
            </a:xfrm>
            <a:prstGeom prst="rect">
              <a:avLst/>
            </a:prstGeom>
            <a:noFill/>
          </p:spPr>
          <p:txBody>
            <a:bodyPr wrap="square" rtlCol="0" anchor="ctr">
              <a:spAutoFit/>
            </a:bodyPr>
            <a:lstStyle/>
            <a:p>
              <a:r>
                <a:rPr lang="de-AT" sz="1400" dirty="0"/>
                <a:t>haben eine wertschätzende Grundhaltung </a:t>
              </a:r>
              <a:r>
                <a:rPr lang="de-AT" sz="1400" dirty="0" err="1"/>
                <a:t>ggü</a:t>
              </a:r>
              <a:r>
                <a:rPr lang="de-AT" sz="1400" dirty="0"/>
                <a:t>. sich und anderen</a:t>
              </a:r>
            </a:p>
          </p:txBody>
        </p:sp>
        <p:sp>
          <p:nvSpPr>
            <p:cNvPr id="16" name="Textfeld 15"/>
            <p:cNvSpPr txBox="1"/>
            <p:nvPr/>
          </p:nvSpPr>
          <p:spPr>
            <a:xfrm>
              <a:off x="2947368" y="5070806"/>
              <a:ext cx="1441331" cy="523220"/>
            </a:xfrm>
            <a:prstGeom prst="rect">
              <a:avLst/>
            </a:prstGeom>
            <a:noFill/>
          </p:spPr>
          <p:txBody>
            <a:bodyPr wrap="square" rtlCol="0">
              <a:spAutoFit/>
            </a:bodyPr>
            <a:lstStyle/>
            <a:p>
              <a:r>
                <a:rPr lang="de-AT" sz="1400" dirty="0"/>
                <a:t>agieren eigen-verantwortlich</a:t>
              </a:r>
            </a:p>
          </p:txBody>
        </p:sp>
        <p:sp>
          <p:nvSpPr>
            <p:cNvPr id="17" name="Textfeld 16"/>
            <p:cNvSpPr txBox="1"/>
            <p:nvPr/>
          </p:nvSpPr>
          <p:spPr>
            <a:xfrm>
              <a:off x="4572042" y="5070806"/>
              <a:ext cx="1393371" cy="523220"/>
            </a:xfrm>
            <a:prstGeom prst="rect">
              <a:avLst/>
            </a:prstGeom>
            <a:solidFill>
              <a:schemeClr val="accent3">
                <a:lumMod val="20000"/>
                <a:lumOff val="80000"/>
              </a:schemeClr>
            </a:solidFill>
          </p:spPr>
          <p:txBody>
            <a:bodyPr wrap="square" rtlCol="0">
              <a:spAutoFit/>
            </a:bodyPr>
            <a:lstStyle/>
            <a:p>
              <a:r>
                <a:rPr lang="de-AT" sz="1400" dirty="0"/>
                <a:t>sind offen für</a:t>
              </a:r>
            </a:p>
            <a:p>
              <a:r>
                <a:rPr lang="de-AT" sz="1400" dirty="0"/>
                <a:t>Veränderungen</a:t>
              </a:r>
            </a:p>
          </p:txBody>
        </p:sp>
      </p:grpSp>
      <p:sp>
        <p:nvSpPr>
          <p:cNvPr id="21" name="Textfeld 20">
            <a:extLst>
              <a:ext uri="{FF2B5EF4-FFF2-40B4-BE49-F238E27FC236}">
                <a16:creationId xmlns:a16="http://schemas.microsoft.com/office/drawing/2014/main" xmlns="" id="{68DF8229-8DED-4674-AC87-7C314643CAC9}"/>
              </a:ext>
            </a:extLst>
          </p:cNvPr>
          <p:cNvSpPr txBox="1"/>
          <p:nvPr/>
        </p:nvSpPr>
        <p:spPr>
          <a:xfrm>
            <a:off x="537852" y="1795855"/>
            <a:ext cx="3490212" cy="4222604"/>
          </a:xfrm>
          <a:prstGeom prst="rightArrow">
            <a:avLst>
              <a:gd name="adj1" fmla="val 100000"/>
              <a:gd name="adj2" fmla="val 20036"/>
            </a:avLst>
          </a:prstGeom>
          <a:solidFill>
            <a:schemeClr val="accent3">
              <a:lumMod val="20000"/>
              <a:lumOff val="80000"/>
            </a:schemeClr>
          </a:solidFill>
          <a:ln>
            <a:noFill/>
          </a:ln>
        </p:spPr>
        <p:txBody>
          <a:bodyPr wrap="square" rtlCol="0">
            <a:noAutofit/>
          </a:bodyPr>
          <a:lstStyle/>
          <a:p>
            <a:r>
              <a:rPr lang="de-AT" dirty="0"/>
              <a:t>Die Schule unterstützt Schülerinnen und Schüler ihren individuell besten Bildungsweg hinzu jungen selbstbestimmten Menschen unabhängig von </a:t>
            </a:r>
          </a:p>
          <a:p>
            <a:pPr marL="285750" indent="-285750">
              <a:buFont typeface="Arial" panose="020B0604020202020204" pitchFamily="34" charset="0"/>
              <a:buChar char="•"/>
            </a:pPr>
            <a:r>
              <a:rPr lang="de-AT" dirty="0"/>
              <a:t>sozialer Herkunft</a:t>
            </a:r>
          </a:p>
          <a:p>
            <a:pPr marL="285750" indent="-285750">
              <a:buFont typeface="Arial" panose="020B0604020202020204" pitchFamily="34" charset="0"/>
              <a:buChar char="•"/>
            </a:pPr>
            <a:r>
              <a:rPr lang="de-AT" dirty="0"/>
              <a:t>Geschlecht</a:t>
            </a:r>
          </a:p>
          <a:p>
            <a:pPr marL="285750" indent="-285750">
              <a:buFont typeface="Arial" panose="020B0604020202020204" pitchFamily="34" charset="0"/>
              <a:buChar char="•"/>
            </a:pPr>
            <a:r>
              <a:rPr lang="de-AT" dirty="0"/>
              <a:t>Sprache</a:t>
            </a:r>
          </a:p>
          <a:p>
            <a:pPr marL="285750" indent="-285750">
              <a:buFont typeface="Arial" panose="020B0604020202020204" pitchFamily="34" charset="0"/>
              <a:buChar char="•"/>
            </a:pPr>
            <a:r>
              <a:rPr lang="de-AT" dirty="0"/>
              <a:t>ethnischer / kultureller Herkunft</a:t>
            </a:r>
          </a:p>
          <a:p>
            <a:pPr marL="285750" indent="-285750">
              <a:buFont typeface="Arial" panose="020B0604020202020204" pitchFamily="34" charset="0"/>
              <a:buChar char="•"/>
            </a:pPr>
            <a:r>
              <a:rPr lang="de-AT" dirty="0"/>
              <a:t>Religionszugehörigkeit</a:t>
            </a:r>
          </a:p>
          <a:p>
            <a:pPr marL="285750" indent="-285750">
              <a:buFont typeface="Arial" panose="020B0604020202020204" pitchFamily="34" charset="0"/>
              <a:buChar char="•"/>
            </a:pPr>
            <a:r>
              <a:rPr lang="de-AT" dirty="0"/>
              <a:t>und Beeinträchtigung </a:t>
            </a:r>
          </a:p>
          <a:p>
            <a:r>
              <a:rPr lang="de-AT" dirty="0"/>
              <a:t>zu beschreiten. </a:t>
            </a:r>
          </a:p>
          <a:p>
            <a:endParaRPr lang="de-AT" dirty="0"/>
          </a:p>
        </p:txBody>
      </p:sp>
      <p:pic>
        <p:nvPicPr>
          <p:cNvPr id="22" name="Grafik 21">
            <a:extLst>
              <a:ext uri="{FF2B5EF4-FFF2-40B4-BE49-F238E27FC236}">
                <a16:creationId xmlns:a16="http://schemas.microsoft.com/office/drawing/2014/main" xmlns="" id="{BB2C7135-170C-4606-A90E-04BB11B5DA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527" t="403" r="14565" b="1"/>
          <a:stretch/>
        </p:blipFill>
        <p:spPr>
          <a:xfrm>
            <a:off x="5679830" y="2964905"/>
            <a:ext cx="1899376" cy="1901400"/>
          </a:xfrm>
          <a:prstGeom prst="ellipse">
            <a:avLst/>
          </a:prstGeom>
          <a:ln w="19050" cap="rnd">
            <a:solidFill>
              <a:schemeClr val="accent3">
                <a:lumMod val="60000"/>
                <a:lumOff val="40000"/>
              </a:schemeClr>
            </a:solidFill>
          </a:ln>
          <a:effectLst/>
        </p:spPr>
      </p:pic>
      <p:sp>
        <p:nvSpPr>
          <p:cNvPr id="19" name="Textfeld 18">
            <a:extLst>
              <a:ext uri="{FF2B5EF4-FFF2-40B4-BE49-F238E27FC236}">
                <a16:creationId xmlns:a16="http://schemas.microsoft.com/office/drawing/2014/main" xmlns="" id="{0EB93E9B-5DE7-499A-98FF-92B6CB47B8CC}"/>
              </a:ext>
            </a:extLst>
          </p:cNvPr>
          <p:cNvSpPr txBox="1"/>
          <p:nvPr/>
        </p:nvSpPr>
        <p:spPr>
          <a:xfrm>
            <a:off x="5752333" y="3147796"/>
            <a:ext cx="1821332" cy="923330"/>
          </a:xfrm>
          <a:prstGeom prst="rect">
            <a:avLst/>
          </a:prstGeom>
          <a:noFill/>
        </p:spPr>
        <p:txBody>
          <a:bodyPr wrap="none" rtlCol="0">
            <a:spAutoFit/>
          </a:bodyPr>
          <a:lstStyle/>
          <a:p>
            <a:pPr algn="ctr"/>
            <a:r>
              <a:rPr lang="de-AT" b="1" dirty="0"/>
              <a:t>Junge</a:t>
            </a:r>
            <a:br>
              <a:rPr lang="de-AT" b="1" dirty="0"/>
            </a:br>
            <a:r>
              <a:rPr lang="de-AT" b="1" dirty="0"/>
              <a:t>selbstbestimmte </a:t>
            </a:r>
            <a:br>
              <a:rPr lang="de-AT" b="1" dirty="0"/>
            </a:br>
            <a:r>
              <a:rPr lang="de-AT" b="1" dirty="0"/>
              <a:t>Menschen</a:t>
            </a:r>
          </a:p>
        </p:txBody>
      </p:sp>
    </p:spTree>
    <p:extLst>
      <p:ext uri="{BB962C8B-B14F-4D97-AF65-F5344CB8AC3E}">
        <p14:creationId xmlns:p14="http://schemas.microsoft.com/office/powerpoint/2010/main" val="285295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el 32"/>
          <p:cNvSpPr>
            <a:spLocks noGrp="1"/>
          </p:cNvSpPr>
          <p:nvPr>
            <p:ph type="title"/>
          </p:nvPr>
        </p:nvSpPr>
        <p:spPr>
          <a:xfrm>
            <a:off x="261417" y="376238"/>
            <a:ext cx="8229600" cy="994122"/>
          </a:xfrm>
        </p:spPr>
        <p:txBody>
          <a:bodyPr>
            <a:noAutofit/>
          </a:bodyPr>
          <a:lstStyle/>
          <a:p>
            <a:r>
              <a:rPr lang="de-AT" sz="2000" dirty="0">
                <a:solidFill>
                  <a:schemeClr val="accent3">
                    <a:lumMod val="75000"/>
                  </a:schemeClr>
                </a:solidFill>
              </a:rPr>
              <a:t>2. Die Verantwortung der autonomen Schule</a:t>
            </a:r>
            <a:br>
              <a:rPr lang="de-AT" sz="2000" dirty="0">
                <a:solidFill>
                  <a:schemeClr val="accent3">
                    <a:lumMod val="75000"/>
                  </a:schemeClr>
                </a:solidFill>
              </a:rPr>
            </a:br>
            <a:r>
              <a:rPr lang="de-AT" sz="2800" b="0" dirty="0">
                <a:solidFill>
                  <a:schemeClr val="accent3">
                    <a:lumMod val="75000"/>
                  </a:schemeClr>
                </a:solidFill>
              </a:rPr>
              <a:t>Proaktive, eigenständige Gestaltung…</a:t>
            </a:r>
          </a:p>
        </p:txBody>
      </p:sp>
      <p:sp>
        <p:nvSpPr>
          <p:cNvPr id="34" name="Inhaltsplatzhalter 33"/>
          <p:cNvSpPr>
            <a:spLocks noGrp="1"/>
          </p:cNvSpPr>
          <p:nvPr>
            <p:ph sz="half" idx="1"/>
          </p:nvPr>
        </p:nvSpPr>
        <p:spPr>
          <a:xfrm>
            <a:off x="485552" y="1700807"/>
            <a:ext cx="3654400" cy="4536505"/>
          </a:xfrm>
        </p:spPr>
        <p:txBody>
          <a:bodyPr>
            <a:normAutofit/>
          </a:bodyPr>
          <a:lstStyle/>
          <a:p>
            <a:pPr marL="0" indent="0">
              <a:spcBef>
                <a:spcPts val="300"/>
              </a:spcBef>
              <a:buNone/>
            </a:pPr>
            <a:r>
              <a:rPr lang="de-AT" sz="1800" dirty="0"/>
              <a:t>Die Schulen erarbeiten selbstverantwortlich und eigenständig ein pädagogisches Konzept und entwickeln sich weiter, um</a:t>
            </a:r>
          </a:p>
          <a:p>
            <a:pPr lvl="0">
              <a:spcBef>
                <a:spcPts val="300"/>
              </a:spcBef>
              <a:buFont typeface="Arial" panose="020B0604020202020204" pitchFamily="34" charset="0"/>
              <a:buChar char="•"/>
            </a:pPr>
            <a:r>
              <a:rPr lang="de-AT" sz="1800" dirty="0"/>
              <a:t>den Bedürfnissen der </a:t>
            </a:r>
            <a:r>
              <a:rPr lang="de-AT" sz="1800" dirty="0" err="1"/>
              <a:t>SchülerInnen</a:t>
            </a:r>
            <a:r>
              <a:rPr lang="de-AT" sz="1800" dirty="0"/>
              <a:t>,</a:t>
            </a:r>
          </a:p>
          <a:p>
            <a:pPr lvl="0">
              <a:spcBef>
                <a:spcPts val="300"/>
              </a:spcBef>
              <a:buFont typeface="Arial" panose="020B0604020202020204" pitchFamily="34" charset="0"/>
              <a:buChar char="•"/>
            </a:pPr>
            <a:r>
              <a:rPr lang="de-AT" sz="1800" dirty="0"/>
              <a:t>der Ausbildung &amp; den Stärken der </a:t>
            </a:r>
            <a:r>
              <a:rPr lang="de-AT" sz="1800" dirty="0" err="1"/>
              <a:t>PädagogInnen</a:t>
            </a:r>
            <a:endParaRPr lang="de-AT" sz="1800" dirty="0"/>
          </a:p>
          <a:p>
            <a:pPr lvl="0">
              <a:spcBef>
                <a:spcPts val="300"/>
              </a:spcBef>
              <a:buFont typeface="Arial" panose="020B0604020202020204" pitchFamily="34" charset="0"/>
              <a:buChar char="•"/>
            </a:pPr>
            <a:r>
              <a:rPr lang="de-AT" sz="1800" dirty="0"/>
              <a:t>den Besonderheiten der der Region</a:t>
            </a:r>
          </a:p>
          <a:p>
            <a:pPr marL="0" indent="0">
              <a:spcBef>
                <a:spcPts val="300"/>
              </a:spcBef>
              <a:buNone/>
            </a:pPr>
            <a:r>
              <a:rPr lang="de-AT" sz="1800" dirty="0"/>
              <a:t>gerecht zu werden.</a:t>
            </a:r>
          </a:p>
        </p:txBody>
      </p:sp>
      <p:sp>
        <p:nvSpPr>
          <p:cNvPr id="3" name="Foliennummernplatzhalter 2"/>
          <p:cNvSpPr>
            <a:spLocks noGrp="1"/>
          </p:cNvSpPr>
          <p:nvPr>
            <p:ph type="sldNum" sz="quarter" idx="12"/>
          </p:nvPr>
        </p:nvSpPr>
        <p:spPr/>
        <p:txBody>
          <a:bodyPr/>
          <a:lstStyle/>
          <a:p>
            <a:fld id="{CF34B8F3-DD05-431B-B995-4DC25F110CD9}" type="slidenum">
              <a:rPr lang="de-AT" smtClean="0"/>
              <a:pPr/>
              <a:t>5</a:t>
            </a:fld>
            <a:endParaRPr lang="de-AT"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55976" y="1700807"/>
            <a:ext cx="4326632" cy="439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172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el 32"/>
          <p:cNvSpPr>
            <a:spLocks noGrp="1"/>
          </p:cNvSpPr>
          <p:nvPr>
            <p:ph type="title"/>
          </p:nvPr>
        </p:nvSpPr>
        <p:spPr>
          <a:xfrm>
            <a:off x="250825" y="401239"/>
            <a:ext cx="8229600" cy="994122"/>
          </a:xfrm>
        </p:spPr>
        <p:txBody>
          <a:bodyPr>
            <a:noAutofit/>
          </a:bodyPr>
          <a:lstStyle/>
          <a:p>
            <a:r>
              <a:rPr lang="de-AT" sz="2000" dirty="0">
                <a:solidFill>
                  <a:schemeClr val="accent3">
                    <a:lumMod val="75000"/>
                  </a:schemeClr>
                </a:solidFill>
              </a:rPr>
              <a:t>2. Die Verantwortung der autonomen Schule </a:t>
            </a:r>
            <a:br>
              <a:rPr lang="de-AT" sz="2000" dirty="0">
                <a:solidFill>
                  <a:schemeClr val="accent3">
                    <a:lumMod val="75000"/>
                  </a:schemeClr>
                </a:solidFill>
              </a:rPr>
            </a:br>
            <a:r>
              <a:rPr lang="de-AT" sz="2800" b="0" dirty="0">
                <a:solidFill>
                  <a:schemeClr val="accent3">
                    <a:lumMod val="75000"/>
                  </a:schemeClr>
                </a:solidFill>
              </a:rPr>
              <a:t>…die Wirkung zeigt</a:t>
            </a:r>
          </a:p>
        </p:txBody>
      </p:sp>
      <p:sp>
        <p:nvSpPr>
          <p:cNvPr id="3" name="Foliennummernplatzhalter 2"/>
          <p:cNvSpPr>
            <a:spLocks noGrp="1"/>
          </p:cNvSpPr>
          <p:nvPr>
            <p:ph type="sldNum" sz="quarter" idx="12"/>
          </p:nvPr>
        </p:nvSpPr>
        <p:spPr/>
        <p:txBody>
          <a:bodyPr/>
          <a:lstStyle/>
          <a:p>
            <a:fld id="{CF34B8F3-DD05-431B-B995-4DC25F110CD9}" type="slidenum">
              <a:rPr lang="de-AT" smtClean="0"/>
              <a:pPr/>
              <a:t>6</a:t>
            </a:fld>
            <a:endParaRPr lang="de-AT" dirty="0"/>
          </a:p>
        </p:txBody>
      </p:sp>
      <p:sp>
        <p:nvSpPr>
          <p:cNvPr id="11" name="Rechteck 10">
            <a:extLst>
              <a:ext uri="{FF2B5EF4-FFF2-40B4-BE49-F238E27FC236}">
                <a16:creationId xmlns:a16="http://schemas.microsoft.com/office/drawing/2014/main" xmlns="" id="{D109AAA0-2482-4476-B815-DC5B1C52BC61}"/>
              </a:ext>
            </a:extLst>
          </p:cNvPr>
          <p:cNvSpPr/>
          <p:nvPr/>
        </p:nvSpPr>
        <p:spPr>
          <a:xfrm>
            <a:off x="6228184" y="1731579"/>
            <a:ext cx="2530624" cy="4288553"/>
          </a:xfrm>
          <a:prstGeom prst="rect">
            <a:avLst/>
          </a:prstGeom>
          <a:solidFill>
            <a:schemeClr val="accent3">
              <a:lumMod val="20000"/>
              <a:lumOff val="80000"/>
            </a:schemeClr>
          </a:solidFill>
        </p:spPr>
        <p:txBody>
          <a:bodyPr wrap="square">
            <a:noAutofit/>
          </a:bodyPr>
          <a:lstStyle/>
          <a:p>
            <a:r>
              <a:rPr lang="de-AT" b="1" dirty="0"/>
              <a:t>…die Wirkung zeigt:</a:t>
            </a:r>
          </a:p>
          <a:p>
            <a:r>
              <a:rPr lang="de-AT" dirty="0"/>
              <a:t>Die autonome Schule wird </a:t>
            </a:r>
            <a:r>
              <a:rPr lang="de-AT" dirty="0" smtClean="0"/>
              <a:t>an </a:t>
            </a:r>
            <a:r>
              <a:rPr lang="de-AT" dirty="0"/>
              <a:t>dem Erfolg beurteilt, den sie unter Nutzung der Freiräume erzielt. Der Erfolg wird an dem Bildungserfolg ihrer </a:t>
            </a:r>
            <a:r>
              <a:rPr lang="de-AT" dirty="0" err="1"/>
              <a:t>SchülerInnen</a:t>
            </a:r>
            <a:r>
              <a:rPr lang="de-AT" dirty="0"/>
              <a:t> </a:t>
            </a:r>
            <a:r>
              <a:rPr lang="de-AT" dirty="0" smtClean="0"/>
              <a:t>(z.B.: Bildungsstandards</a:t>
            </a:r>
            <a:r>
              <a:rPr lang="de-AT" dirty="0"/>
              <a:t>, standardisierte Reife- und Diplomprüfung) gemessen.</a:t>
            </a:r>
          </a:p>
        </p:txBody>
      </p:sp>
      <p:sp>
        <p:nvSpPr>
          <p:cNvPr id="12" name="Textfeld 11">
            <a:extLst>
              <a:ext uri="{FF2B5EF4-FFF2-40B4-BE49-F238E27FC236}">
                <a16:creationId xmlns:a16="http://schemas.microsoft.com/office/drawing/2014/main" xmlns="" id="{508AADDF-F486-47DD-98E5-B300E542D609}"/>
              </a:ext>
            </a:extLst>
          </p:cNvPr>
          <p:cNvSpPr txBox="1"/>
          <p:nvPr/>
        </p:nvSpPr>
        <p:spPr>
          <a:xfrm>
            <a:off x="323528" y="1772816"/>
            <a:ext cx="5688632" cy="4247317"/>
          </a:xfrm>
          <a:prstGeom prst="homePlate">
            <a:avLst>
              <a:gd name="adj" fmla="val 17109"/>
            </a:avLst>
          </a:prstGeom>
          <a:solidFill>
            <a:schemeClr val="accent3">
              <a:lumMod val="20000"/>
              <a:lumOff val="80000"/>
            </a:schemeClr>
          </a:solidFill>
        </p:spPr>
        <p:txBody>
          <a:bodyPr wrap="square" rtlCol="0">
            <a:spAutoFit/>
          </a:bodyPr>
          <a:lstStyle/>
          <a:p>
            <a:r>
              <a:rPr lang="de-AT" b="1" dirty="0"/>
              <a:t>Proaktive, eigenständige Gestaltung…</a:t>
            </a:r>
          </a:p>
          <a:p>
            <a:pPr marL="285750" indent="-285750">
              <a:buFont typeface="Arial" panose="020B0604020202020204" pitchFamily="34" charset="0"/>
              <a:buChar char="•"/>
            </a:pPr>
            <a:r>
              <a:rPr lang="de-AT" dirty="0"/>
              <a:t>Die Schulleitung kennt ihre Rolle und nimmt ihre Verantwortung am Standort wahr.</a:t>
            </a:r>
          </a:p>
          <a:p>
            <a:pPr marL="285750" indent="-285750">
              <a:buFont typeface="Arial" panose="020B0604020202020204" pitchFamily="34" charset="0"/>
              <a:buChar char="•"/>
            </a:pPr>
            <a:r>
              <a:rPr lang="de-AT" dirty="0"/>
              <a:t>Am Standort von </a:t>
            </a:r>
            <a:r>
              <a:rPr lang="de-AT" dirty="0" err="1"/>
              <a:t>PädagogInnen</a:t>
            </a:r>
            <a:r>
              <a:rPr lang="de-AT" dirty="0"/>
              <a:t> gemeinsam gestaltetes maßgeschneidertes Konzept zur Unterrichtsgestaltung.</a:t>
            </a:r>
          </a:p>
          <a:p>
            <a:pPr marL="285750" indent="-285750">
              <a:buFont typeface="Arial" panose="020B0604020202020204" pitchFamily="34" charset="0"/>
              <a:buChar char="•"/>
            </a:pPr>
            <a:r>
              <a:rPr lang="de-AT" dirty="0"/>
              <a:t>Individuelle Talente der </a:t>
            </a:r>
            <a:r>
              <a:rPr lang="de-AT" dirty="0" err="1"/>
              <a:t>SchülerInnen</a:t>
            </a:r>
            <a:r>
              <a:rPr lang="de-AT" dirty="0"/>
              <a:t> werden erkannt und gefördert.</a:t>
            </a:r>
          </a:p>
          <a:p>
            <a:pPr marL="285750" indent="-285750">
              <a:buFont typeface="Arial" panose="020B0604020202020204" pitchFamily="34" charset="0"/>
              <a:buChar char="•"/>
            </a:pPr>
            <a:r>
              <a:rPr lang="de-AT" dirty="0" err="1"/>
              <a:t>PädagogInnen</a:t>
            </a:r>
            <a:r>
              <a:rPr lang="de-AT" dirty="0"/>
              <a:t> überlegen gemeinsam, wie Leistungen und Chancen der </a:t>
            </a:r>
            <a:r>
              <a:rPr lang="de-AT" dirty="0" err="1"/>
              <a:t>SchülerInnen</a:t>
            </a:r>
            <a:r>
              <a:rPr lang="de-AT" dirty="0"/>
              <a:t> verbessert werden können.</a:t>
            </a:r>
          </a:p>
          <a:p>
            <a:pPr marL="285750" indent="-285750">
              <a:buFont typeface="Arial" panose="020B0604020202020204" pitchFamily="34" charset="0"/>
              <a:buChar char="•"/>
            </a:pPr>
            <a:r>
              <a:rPr lang="de-AT" dirty="0"/>
              <a:t>Unterricht baut auf einer funktionierenden Beziehungsebene auf.</a:t>
            </a:r>
          </a:p>
          <a:p>
            <a:pPr marL="285750" indent="-285750">
              <a:buFont typeface="Arial" panose="020B0604020202020204" pitchFamily="34" charset="0"/>
              <a:buChar char="•"/>
            </a:pPr>
            <a:r>
              <a:rPr lang="de-AT" dirty="0" err="1"/>
              <a:t>SchülerInnen</a:t>
            </a:r>
            <a:r>
              <a:rPr lang="de-AT" dirty="0"/>
              <a:t> haben Lust auf Lernen in ihrem individuellen Tempo.</a:t>
            </a:r>
          </a:p>
        </p:txBody>
      </p:sp>
    </p:spTree>
    <p:extLst>
      <p:ext uri="{BB962C8B-B14F-4D97-AF65-F5344CB8AC3E}">
        <p14:creationId xmlns:p14="http://schemas.microsoft.com/office/powerpoint/2010/main" val="4096182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xmlns="" id="{653C9758-E85F-449E-B88B-B281B6608353}"/>
              </a:ext>
            </a:extLst>
          </p:cNvPr>
          <p:cNvGrpSpPr/>
          <p:nvPr/>
        </p:nvGrpSpPr>
        <p:grpSpPr>
          <a:xfrm>
            <a:off x="250825" y="1557338"/>
            <a:ext cx="8642350" cy="4751387"/>
            <a:chOff x="250825" y="1557338"/>
            <a:chExt cx="9229223" cy="4703323"/>
          </a:xfrm>
          <a:solidFill>
            <a:schemeClr val="accent3">
              <a:lumMod val="60000"/>
              <a:lumOff val="40000"/>
            </a:schemeClr>
          </a:solidFill>
        </p:grpSpPr>
        <p:sp>
          <p:nvSpPr>
            <p:cNvPr id="4" name="Rechteck 3">
              <a:extLst>
                <a:ext uri="{FF2B5EF4-FFF2-40B4-BE49-F238E27FC236}">
                  <a16:creationId xmlns:a16="http://schemas.microsoft.com/office/drawing/2014/main" xmlns="" id="{F090BDBE-8B37-4F10-8CA6-6E44CA2F7153}"/>
                </a:ext>
              </a:extLst>
            </p:cNvPr>
            <p:cNvSpPr/>
            <p:nvPr/>
          </p:nvSpPr>
          <p:spPr>
            <a:xfrm>
              <a:off x="250825" y="1557338"/>
              <a:ext cx="4609207" cy="235849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xmlns="" id="{554E228C-0495-4607-A041-903949CD5AA3}"/>
                </a:ext>
              </a:extLst>
            </p:cNvPr>
            <p:cNvSpPr/>
            <p:nvPr/>
          </p:nvSpPr>
          <p:spPr>
            <a:xfrm>
              <a:off x="4870841" y="1557338"/>
              <a:ext cx="4609207" cy="235849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Rechteck 17">
              <a:extLst>
                <a:ext uri="{FF2B5EF4-FFF2-40B4-BE49-F238E27FC236}">
                  <a16:creationId xmlns:a16="http://schemas.microsoft.com/office/drawing/2014/main" xmlns="" id="{FFCFB2B9-22CA-4745-8B8D-EEFD1979D9C4}"/>
                </a:ext>
              </a:extLst>
            </p:cNvPr>
            <p:cNvSpPr/>
            <p:nvPr/>
          </p:nvSpPr>
          <p:spPr>
            <a:xfrm>
              <a:off x="250825" y="3902165"/>
              <a:ext cx="4609207" cy="235849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xmlns="" id="{ABE6813B-C07A-4223-8FC1-71E5584EB931}"/>
                </a:ext>
              </a:extLst>
            </p:cNvPr>
            <p:cNvSpPr/>
            <p:nvPr/>
          </p:nvSpPr>
          <p:spPr>
            <a:xfrm>
              <a:off x="4870841" y="3902165"/>
              <a:ext cx="4609207" cy="235849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2" name="Titel 1"/>
          <p:cNvSpPr>
            <a:spLocks noGrp="1"/>
          </p:cNvSpPr>
          <p:nvPr>
            <p:ph type="title"/>
          </p:nvPr>
        </p:nvSpPr>
        <p:spPr>
          <a:xfrm>
            <a:off x="261417" y="399459"/>
            <a:ext cx="7886700" cy="938210"/>
          </a:xfrm>
        </p:spPr>
        <p:txBody>
          <a:bodyPr>
            <a:normAutofit/>
          </a:bodyPr>
          <a:lstStyle/>
          <a:p>
            <a:r>
              <a:rPr lang="de-AT" sz="2000" dirty="0">
                <a:solidFill>
                  <a:schemeClr val="accent3">
                    <a:lumMod val="75000"/>
                  </a:schemeClr>
                </a:solidFill>
              </a:rPr>
              <a:t>2. Die Verantwortung der autonomen Schule </a:t>
            </a:r>
            <a:r>
              <a:rPr lang="de-AT" sz="2400" dirty="0">
                <a:solidFill>
                  <a:schemeClr val="accent3">
                    <a:lumMod val="75000"/>
                  </a:schemeClr>
                </a:solidFill>
              </a:rPr>
              <a:t/>
            </a:r>
            <a:br>
              <a:rPr lang="de-AT" sz="2400" dirty="0">
                <a:solidFill>
                  <a:schemeClr val="accent3">
                    <a:lumMod val="75000"/>
                  </a:schemeClr>
                </a:solidFill>
              </a:rPr>
            </a:br>
            <a:r>
              <a:rPr lang="de-AT" sz="2800" b="0" dirty="0">
                <a:solidFill>
                  <a:schemeClr val="accent3">
                    <a:lumMod val="75000"/>
                  </a:schemeClr>
                </a:solidFill>
              </a:rPr>
              <a:t>Die gelebte Autonomie wird sichtbar durch…</a:t>
            </a:r>
          </a:p>
        </p:txBody>
      </p:sp>
      <p:sp>
        <p:nvSpPr>
          <p:cNvPr id="3" name="Foliennummernplatzhalter 2"/>
          <p:cNvSpPr>
            <a:spLocks noGrp="1"/>
          </p:cNvSpPr>
          <p:nvPr>
            <p:ph type="sldNum" sz="quarter" idx="12"/>
          </p:nvPr>
        </p:nvSpPr>
        <p:spPr/>
        <p:txBody>
          <a:bodyPr/>
          <a:lstStyle/>
          <a:p>
            <a:fld id="{CF34B8F3-DD05-431B-B995-4DC25F110CD9}" type="slidenum">
              <a:rPr lang="de-AT" smtClean="0"/>
              <a:pPr/>
              <a:t>7</a:t>
            </a:fld>
            <a:endParaRPr lang="de-AT" dirty="0"/>
          </a:p>
        </p:txBody>
      </p:sp>
      <p:grpSp>
        <p:nvGrpSpPr>
          <p:cNvPr id="15" name="Gruppieren 14">
            <a:extLst>
              <a:ext uri="{FF2B5EF4-FFF2-40B4-BE49-F238E27FC236}">
                <a16:creationId xmlns:a16="http://schemas.microsoft.com/office/drawing/2014/main" xmlns="" id="{DD9A78A0-31FE-403A-BADB-1D207DC5785A}"/>
              </a:ext>
            </a:extLst>
          </p:cNvPr>
          <p:cNvGrpSpPr/>
          <p:nvPr/>
        </p:nvGrpSpPr>
        <p:grpSpPr>
          <a:xfrm>
            <a:off x="3618892" y="3040402"/>
            <a:ext cx="1936582" cy="1843584"/>
            <a:chOff x="3339015" y="2848252"/>
            <a:chExt cx="1936582" cy="1843584"/>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9015" y="2848252"/>
              <a:ext cx="1936582" cy="184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a:extLst>
                <a:ext uri="{FF2B5EF4-FFF2-40B4-BE49-F238E27FC236}">
                  <a16:creationId xmlns:a16="http://schemas.microsoft.com/office/drawing/2014/main" xmlns="" id="{BB2C7135-170C-4606-A90E-04BB11B5DA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27" t="403" r="14565" b="1"/>
            <a:stretch/>
          </p:blipFill>
          <p:spPr>
            <a:xfrm>
              <a:off x="3871251" y="3397847"/>
              <a:ext cx="792599" cy="793443"/>
            </a:xfrm>
            <a:prstGeom prst="ellipse">
              <a:avLst/>
            </a:prstGeom>
            <a:ln w="19050" cap="rnd">
              <a:solidFill>
                <a:schemeClr val="accent3">
                  <a:lumMod val="60000"/>
                  <a:lumOff val="40000"/>
                </a:schemeClr>
              </a:solidFill>
            </a:ln>
            <a:effectLst/>
          </p:spPr>
        </p:pic>
        <p:sp>
          <p:nvSpPr>
            <p:cNvPr id="7" name="Textfeld 6">
              <a:extLst>
                <a:ext uri="{FF2B5EF4-FFF2-40B4-BE49-F238E27FC236}">
                  <a16:creationId xmlns:a16="http://schemas.microsoft.com/office/drawing/2014/main" xmlns="" id="{0EB93E9B-5DE7-499A-98FF-92B6CB47B8CC}"/>
                </a:ext>
              </a:extLst>
            </p:cNvPr>
            <p:cNvSpPr txBox="1"/>
            <p:nvPr/>
          </p:nvSpPr>
          <p:spPr>
            <a:xfrm>
              <a:off x="3816081" y="3454169"/>
              <a:ext cx="918841" cy="461665"/>
            </a:xfrm>
            <a:prstGeom prst="rect">
              <a:avLst/>
            </a:prstGeom>
            <a:noFill/>
          </p:spPr>
          <p:txBody>
            <a:bodyPr wrap="none" rtlCol="0">
              <a:spAutoFit/>
            </a:bodyPr>
            <a:lstStyle/>
            <a:p>
              <a:pPr algn="ctr"/>
              <a:r>
                <a:rPr lang="de-AT" sz="800" b="1" dirty="0"/>
                <a:t>Junge</a:t>
              </a:r>
              <a:br>
                <a:rPr lang="de-AT" sz="800" b="1" dirty="0"/>
              </a:br>
              <a:r>
                <a:rPr lang="de-AT" sz="800" b="1" dirty="0"/>
                <a:t>selbstbestimmte </a:t>
              </a:r>
              <a:br>
                <a:rPr lang="de-AT" sz="800" b="1" dirty="0"/>
              </a:br>
              <a:r>
                <a:rPr lang="de-AT" sz="800" b="1" dirty="0"/>
                <a:t>Menschen</a:t>
              </a:r>
            </a:p>
          </p:txBody>
        </p:sp>
      </p:grpSp>
      <p:sp>
        <p:nvSpPr>
          <p:cNvPr id="12" name="Textfeld 11"/>
          <p:cNvSpPr txBox="1"/>
          <p:nvPr/>
        </p:nvSpPr>
        <p:spPr>
          <a:xfrm>
            <a:off x="4566939" y="1568869"/>
            <a:ext cx="4326236" cy="2362185"/>
          </a:xfrm>
          <a:prstGeom prst="rect">
            <a:avLst/>
          </a:prstGeom>
          <a:noFill/>
        </p:spPr>
        <p:txBody>
          <a:bodyPr wrap="square" rtlCol="0" anchor="t">
            <a:spAutoFit/>
          </a:bodyPr>
          <a:lstStyle/>
          <a:p>
            <a:pPr lvl="0">
              <a:spcAft>
                <a:spcPts val="300"/>
              </a:spcAft>
            </a:pPr>
            <a:r>
              <a:rPr lang="de-AT" sz="1400" b="1" u="sng" dirty="0">
                <a:solidFill>
                  <a:prstClr val="black"/>
                </a:solidFill>
                <a:latin typeface="+mj-lt"/>
              </a:rPr>
              <a:t>Organisationsentwicklung</a:t>
            </a:r>
            <a:r>
              <a:rPr lang="de-AT" sz="1400" u="sng" dirty="0">
                <a:solidFill>
                  <a:prstClr val="black"/>
                </a:solidFill>
                <a:latin typeface="+mj-lt"/>
              </a:rPr>
              <a:t>:</a:t>
            </a:r>
          </a:p>
          <a:p>
            <a:pPr marL="342900" lvl="0" indent="-342900">
              <a:spcAft>
                <a:spcPts val="300"/>
              </a:spcAft>
              <a:buFont typeface="+mj-lt"/>
              <a:buAutoNum type="arabicPeriod"/>
            </a:pPr>
            <a:r>
              <a:rPr lang="de-AT" sz="1400" b="1" dirty="0">
                <a:solidFill>
                  <a:prstClr val="black"/>
                </a:solidFill>
                <a:latin typeface="+mj-lt"/>
              </a:rPr>
              <a:t>Erarbeitung eines pädagogischen Konzepts </a:t>
            </a:r>
            <a:r>
              <a:rPr lang="de-AT" sz="1400" dirty="0">
                <a:solidFill>
                  <a:prstClr val="black"/>
                </a:solidFill>
                <a:latin typeface="+mj-lt"/>
              </a:rPr>
              <a:t>(Evaluation &amp; Standortbestimmung, Ableitung von Zielen, Gestaltung der Unterrichtsorganisation, …) </a:t>
            </a:r>
          </a:p>
          <a:p>
            <a:pPr marL="342900" lvl="0" indent="-342900">
              <a:spcAft>
                <a:spcPts val="300"/>
              </a:spcAft>
              <a:buFont typeface="+mj-lt"/>
              <a:buAutoNum type="arabicPeriod"/>
            </a:pPr>
            <a:r>
              <a:rPr lang="de-AT" sz="1400" b="1" dirty="0">
                <a:solidFill>
                  <a:prstClr val="black"/>
                </a:solidFill>
                <a:latin typeface="+mj-lt"/>
              </a:rPr>
              <a:t>Professionelle Kommunikation </a:t>
            </a:r>
            <a:r>
              <a:rPr lang="de-AT" sz="1400" dirty="0">
                <a:solidFill>
                  <a:prstClr val="black"/>
                </a:solidFill>
                <a:latin typeface="+mj-lt"/>
              </a:rPr>
              <a:t>(Abstimmung aller </a:t>
            </a:r>
            <a:r>
              <a:rPr lang="de-AT" sz="1400" dirty="0" err="1">
                <a:solidFill>
                  <a:prstClr val="black"/>
                </a:solidFill>
                <a:latin typeface="+mj-lt"/>
              </a:rPr>
              <a:t>PädagogInnen</a:t>
            </a:r>
            <a:r>
              <a:rPr lang="de-AT" sz="1400" dirty="0">
                <a:solidFill>
                  <a:prstClr val="black"/>
                </a:solidFill>
                <a:latin typeface="+mj-lt"/>
              </a:rPr>
              <a:t> einer Klasse / in Fächern, mit den 	Schulpartnern und anderen Akteuren) </a:t>
            </a:r>
          </a:p>
          <a:p>
            <a:pPr marL="990600" lvl="0">
              <a:spcAft>
                <a:spcPts val="300"/>
              </a:spcAft>
            </a:pPr>
            <a:r>
              <a:rPr lang="de-AT" sz="1400" b="1" dirty="0">
                <a:solidFill>
                  <a:prstClr val="black"/>
                </a:solidFill>
                <a:latin typeface="+mj-lt"/>
              </a:rPr>
              <a:t>3. Nutzenstiftende Kooperation  </a:t>
            </a:r>
            <a:r>
              <a:rPr lang="de-AT" sz="1400" dirty="0">
                <a:solidFill>
                  <a:prstClr val="black"/>
                </a:solidFill>
                <a:latin typeface="+mj-lt"/>
              </a:rPr>
              <a:t>z.B. mit (über)regionalen / internationalen (außer)schulischen Partnern </a:t>
            </a:r>
          </a:p>
        </p:txBody>
      </p:sp>
      <p:sp>
        <p:nvSpPr>
          <p:cNvPr id="13" name="Textfeld 12"/>
          <p:cNvSpPr txBox="1"/>
          <p:nvPr/>
        </p:nvSpPr>
        <p:spPr>
          <a:xfrm>
            <a:off x="276448" y="3941449"/>
            <a:ext cx="4355783" cy="2400657"/>
          </a:xfrm>
          <a:prstGeom prst="rect">
            <a:avLst/>
          </a:prstGeom>
          <a:noFill/>
        </p:spPr>
        <p:txBody>
          <a:bodyPr wrap="square" rtlCol="0" anchor="t">
            <a:spAutoFit/>
          </a:bodyPr>
          <a:lstStyle/>
          <a:p>
            <a:pPr lvl="0">
              <a:spcAft>
                <a:spcPts val="600"/>
              </a:spcAft>
            </a:pPr>
            <a:r>
              <a:rPr lang="de-AT" sz="1400" b="1" u="sng" dirty="0">
                <a:solidFill>
                  <a:prstClr val="black"/>
                </a:solidFill>
                <a:latin typeface="+mj-lt"/>
              </a:rPr>
              <a:t>Personalauswahl und -entwicklung:</a:t>
            </a:r>
            <a:endParaRPr lang="de-AT" sz="1400" u="sng" dirty="0">
              <a:solidFill>
                <a:prstClr val="black"/>
              </a:solidFill>
              <a:latin typeface="+mj-lt"/>
            </a:endParaRPr>
          </a:p>
          <a:p>
            <a:pPr marL="266700" lvl="0" indent="-266700">
              <a:spcAft>
                <a:spcPts val="300"/>
              </a:spcAft>
              <a:buFont typeface="+mj-lt"/>
              <a:buAutoNum type="arabicPeriod"/>
            </a:pPr>
            <a:r>
              <a:rPr lang="de-AT" sz="1400" b="1" dirty="0">
                <a:solidFill>
                  <a:prstClr val="black"/>
                </a:solidFill>
                <a:latin typeface="+mj-lt"/>
              </a:rPr>
              <a:t>Professionelle Personalauswahl-</a:t>
            </a:r>
            <a:br>
              <a:rPr lang="de-AT" sz="1400" b="1" dirty="0">
                <a:solidFill>
                  <a:prstClr val="black"/>
                </a:solidFill>
                <a:latin typeface="+mj-lt"/>
              </a:rPr>
            </a:br>
            <a:r>
              <a:rPr lang="de-AT" sz="1400" b="1" dirty="0">
                <a:solidFill>
                  <a:prstClr val="black"/>
                </a:solidFill>
                <a:latin typeface="+mj-lt"/>
              </a:rPr>
              <a:t>verfahren </a:t>
            </a:r>
            <a:r>
              <a:rPr lang="de-AT" sz="1400" dirty="0">
                <a:solidFill>
                  <a:prstClr val="black"/>
                </a:solidFill>
                <a:latin typeface="+mj-lt"/>
              </a:rPr>
              <a:t>(Ausschreibungen, strukturierte</a:t>
            </a:r>
            <a:br>
              <a:rPr lang="de-AT" sz="1400" dirty="0">
                <a:solidFill>
                  <a:prstClr val="black"/>
                </a:solidFill>
                <a:latin typeface="+mj-lt"/>
              </a:rPr>
            </a:br>
            <a:r>
              <a:rPr lang="de-AT" sz="1400" dirty="0">
                <a:solidFill>
                  <a:prstClr val="black"/>
                </a:solidFill>
                <a:latin typeface="+mj-lt"/>
              </a:rPr>
              <a:t>Auswahlgespräche, geplante Induktionsphase)</a:t>
            </a:r>
          </a:p>
          <a:p>
            <a:pPr marL="266700" lvl="0" indent="-266700">
              <a:spcAft>
                <a:spcPts val="300"/>
              </a:spcAft>
              <a:buFont typeface="+mj-lt"/>
              <a:buAutoNum type="arabicPeriod"/>
            </a:pPr>
            <a:r>
              <a:rPr lang="de-AT" sz="1400" b="1" dirty="0">
                <a:solidFill>
                  <a:prstClr val="black"/>
                </a:solidFill>
                <a:latin typeface="+mj-lt"/>
              </a:rPr>
              <a:t>Gelebte Personalentwicklung an Schulen:</a:t>
            </a:r>
            <a:br>
              <a:rPr lang="de-AT" sz="1400" b="1" dirty="0">
                <a:solidFill>
                  <a:prstClr val="black"/>
                </a:solidFill>
                <a:latin typeface="+mj-lt"/>
              </a:rPr>
            </a:br>
            <a:r>
              <a:rPr lang="de-AT" sz="1400" dirty="0">
                <a:solidFill>
                  <a:prstClr val="black"/>
                </a:solidFill>
                <a:latin typeface="+mj-lt"/>
              </a:rPr>
              <a:t>(Entwicklungsgespräche, Unterrichtsplanung</a:t>
            </a:r>
            <a:br>
              <a:rPr lang="de-AT" sz="1400" dirty="0">
                <a:solidFill>
                  <a:prstClr val="black"/>
                </a:solidFill>
                <a:latin typeface="+mj-lt"/>
              </a:rPr>
            </a:br>
            <a:r>
              <a:rPr lang="de-AT" sz="1400" dirty="0">
                <a:solidFill>
                  <a:prstClr val="black"/>
                </a:solidFill>
                <a:latin typeface="+mj-lt"/>
              </a:rPr>
              <a:t>entlang von Stärken &amp; Potenziale der Lehrkräfte)</a:t>
            </a:r>
          </a:p>
          <a:p>
            <a:pPr marL="266700" lvl="0" indent="-266700">
              <a:spcAft>
                <a:spcPts val="300"/>
              </a:spcAft>
              <a:buFont typeface="+mj-lt"/>
              <a:buAutoNum type="arabicPeriod"/>
            </a:pPr>
            <a:r>
              <a:rPr lang="de-AT" sz="1400" b="1" dirty="0">
                <a:solidFill>
                  <a:prstClr val="black"/>
                </a:solidFill>
                <a:latin typeface="+mj-lt"/>
              </a:rPr>
              <a:t>Fortbildung als Personalentwicklungsinstrument</a:t>
            </a:r>
            <a:br>
              <a:rPr lang="de-AT" sz="1400" b="1" dirty="0">
                <a:solidFill>
                  <a:prstClr val="black"/>
                </a:solidFill>
                <a:latin typeface="+mj-lt"/>
              </a:rPr>
            </a:br>
            <a:r>
              <a:rPr lang="de-AT" sz="1400" dirty="0">
                <a:solidFill>
                  <a:prstClr val="black"/>
                </a:solidFill>
                <a:latin typeface="+mj-lt"/>
              </a:rPr>
              <a:t>(Gezielte Bedarfsmeldungen direkt an PHs zur Organisation maßgeschneiderter Kurse &amp; Workshops)</a:t>
            </a:r>
          </a:p>
        </p:txBody>
      </p:sp>
      <p:sp>
        <p:nvSpPr>
          <p:cNvPr id="14" name="Textfeld 13"/>
          <p:cNvSpPr txBox="1"/>
          <p:nvPr/>
        </p:nvSpPr>
        <p:spPr>
          <a:xfrm>
            <a:off x="4587183" y="3939936"/>
            <a:ext cx="4281843" cy="2654573"/>
          </a:xfrm>
          <a:prstGeom prst="rect">
            <a:avLst/>
          </a:prstGeom>
          <a:noFill/>
        </p:spPr>
        <p:txBody>
          <a:bodyPr wrap="square" rtlCol="0" anchor="t">
            <a:spAutoFit/>
          </a:bodyPr>
          <a:lstStyle/>
          <a:p>
            <a:pPr marL="1257300" lvl="0" indent="-266700">
              <a:spcAft>
                <a:spcPts val="600"/>
              </a:spcAft>
            </a:pPr>
            <a:r>
              <a:rPr lang="de-AT" sz="1400" b="1" u="sng" dirty="0">
                <a:solidFill>
                  <a:prstClr val="black"/>
                </a:solidFill>
                <a:latin typeface="+mj-lt"/>
              </a:rPr>
              <a:t>Individualisierte Unterrichtsentwicklung:</a:t>
            </a:r>
            <a:endParaRPr lang="de-AT" sz="1400" u="sng" dirty="0">
              <a:solidFill>
                <a:prstClr val="black"/>
              </a:solidFill>
              <a:latin typeface="+mj-lt"/>
            </a:endParaRPr>
          </a:p>
          <a:p>
            <a:pPr marL="1333500" lvl="0" indent="-342900">
              <a:spcAft>
                <a:spcPts val="300"/>
              </a:spcAft>
              <a:buFont typeface="+mj-lt"/>
              <a:buAutoNum type="arabicPeriod"/>
            </a:pPr>
            <a:r>
              <a:rPr lang="de-AT" sz="1400" b="1" dirty="0">
                <a:solidFill>
                  <a:prstClr val="black"/>
                </a:solidFill>
                <a:latin typeface="+mj-lt"/>
              </a:rPr>
              <a:t>Einsatz von Diagnoseinstrumenten (</a:t>
            </a:r>
            <a:r>
              <a:rPr lang="de-AT" sz="1400" dirty="0">
                <a:solidFill>
                  <a:prstClr val="black"/>
                </a:solidFill>
                <a:latin typeface="+mj-lt"/>
              </a:rPr>
              <a:t>Sprachkompetenzdiagnose, Lernfortschrittsgespräche, …)</a:t>
            </a:r>
          </a:p>
          <a:p>
            <a:pPr marL="355600" indent="-342900">
              <a:spcAft>
                <a:spcPts val="300"/>
              </a:spcAft>
              <a:buFont typeface="+mj-lt"/>
              <a:buAutoNum type="arabicPeriod"/>
            </a:pPr>
            <a:r>
              <a:rPr lang="de-AT" sz="1400" b="1" dirty="0">
                <a:solidFill>
                  <a:prstClr val="black"/>
                </a:solidFill>
              </a:rPr>
              <a:t>Einsatz erweiterter Unterrichtsformen </a:t>
            </a:r>
            <a:r>
              <a:rPr lang="de-AT" sz="1400" dirty="0">
                <a:solidFill>
                  <a:prstClr val="black"/>
                </a:solidFill>
              </a:rPr>
              <a:t>(Projekt-unterricht, offene Lernformen, Freiarbeit,</a:t>
            </a:r>
            <a:r>
              <a:rPr lang="de-AT" sz="1400" dirty="0">
                <a:solidFill>
                  <a:prstClr val="black"/>
                </a:solidFill>
                <a:latin typeface="+mj-lt"/>
              </a:rPr>
              <a:t> Technologieeinsatz, Peer-Learning, vernetzte aufeinander abgestimmte Inhalte</a:t>
            </a:r>
          </a:p>
          <a:p>
            <a:pPr marL="355600" indent="-342900">
              <a:spcAft>
                <a:spcPts val="300"/>
              </a:spcAft>
              <a:buFont typeface="+mj-lt"/>
              <a:buAutoNum type="arabicPeriod"/>
            </a:pPr>
            <a:r>
              <a:rPr lang="de-AT" sz="1400" b="1" dirty="0"/>
              <a:t>Kompetenzorientierte Leistungsbeurteilung </a:t>
            </a:r>
            <a:br>
              <a:rPr lang="de-AT" sz="1400" b="1" dirty="0"/>
            </a:br>
            <a:r>
              <a:rPr lang="de-AT" sz="1400" dirty="0"/>
              <a:t>(alt. Leistungsbeschreibung, …)</a:t>
            </a:r>
            <a:endParaRPr lang="de-AT" sz="1400" dirty="0">
              <a:solidFill>
                <a:prstClr val="black"/>
              </a:solidFill>
              <a:latin typeface="+mj-lt"/>
            </a:endParaRPr>
          </a:p>
          <a:p>
            <a:pPr lvl="0"/>
            <a:endParaRPr lang="de-AT" sz="1400" dirty="0">
              <a:solidFill>
                <a:prstClr val="white"/>
              </a:solidFill>
              <a:latin typeface="Cambria" panose="02040503050406030204" pitchFamily="18" charset="0"/>
            </a:endParaRPr>
          </a:p>
        </p:txBody>
      </p:sp>
      <p:sp>
        <p:nvSpPr>
          <p:cNvPr id="16" name="Textfeld 15"/>
          <p:cNvSpPr txBox="1"/>
          <p:nvPr/>
        </p:nvSpPr>
        <p:spPr>
          <a:xfrm>
            <a:off x="264852" y="1567356"/>
            <a:ext cx="4312209" cy="2400657"/>
          </a:xfrm>
          <a:prstGeom prst="rect">
            <a:avLst/>
          </a:prstGeom>
          <a:noFill/>
          <a:ln>
            <a:noFill/>
          </a:ln>
        </p:spPr>
        <p:txBody>
          <a:bodyPr wrap="square" rtlCol="0" anchor="t">
            <a:spAutoFit/>
          </a:bodyPr>
          <a:lstStyle/>
          <a:p>
            <a:pPr>
              <a:spcAft>
                <a:spcPts val="600"/>
              </a:spcAft>
            </a:pPr>
            <a:r>
              <a:rPr lang="de-AT" sz="1400" b="1" u="sng" dirty="0">
                <a:solidFill>
                  <a:schemeClr val="tx1"/>
                </a:solidFill>
                <a:latin typeface="+mj-lt"/>
                <a:cs typeface="Calibri" panose="020F0502020204030204" pitchFamily="34" charset="0"/>
              </a:rPr>
              <a:t>Unterrichtsorganisation:</a:t>
            </a:r>
            <a:endParaRPr lang="de-AT" sz="1400" u="sng" dirty="0">
              <a:solidFill>
                <a:schemeClr val="tx1"/>
              </a:solidFill>
              <a:latin typeface="+mj-lt"/>
              <a:cs typeface="Calibri" panose="020F0502020204030204" pitchFamily="34" charset="0"/>
            </a:endParaRPr>
          </a:p>
          <a:p>
            <a:pPr marL="266700" lvl="0" indent="-266700">
              <a:spcAft>
                <a:spcPts val="300"/>
              </a:spcAft>
              <a:buFont typeface="+mj-lt"/>
              <a:buAutoNum type="arabicPeriod"/>
            </a:pPr>
            <a:r>
              <a:rPr lang="de-AT" sz="1400" b="1" dirty="0">
                <a:solidFill>
                  <a:schemeClr val="tx1"/>
                </a:solidFill>
                <a:latin typeface="+mj-lt"/>
                <a:cs typeface="Calibri" panose="020F0502020204030204" pitchFamily="34" charset="0"/>
              </a:rPr>
              <a:t>Nutzung der flexibilisierten Unterrichtszeit </a:t>
            </a:r>
            <a:r>
              <a:rPr lang="de-AT" sz="1400" dirty="0">
                <a:solidFill>
                  <a:schemeClr val="tx1"/>
                </a:solidFill>
                <a:latin typeface="+mj-lt"/>
                <a:cs typeface="Calibri" panose="020F0502020204030204" pitchFamily="34" charset="0"/>
              </a:rPr>
              <a:t>(Stundenblockungen, Öffnung der 50 Minuten Einheiten)</a:t>
            </a:r>
          </a:p>
          <a:p>
            <a:pPr marL="266700" lvl="0" indent="-266700">
              <a:spcAft>
                <a:spcPts val="300"/>
              </a:spcAft>
              <a:buFont typeface="+mj-lt"/>
              <a:buAutoNum type="arabicPeriod"/>
            </a:pPr>
            <a:r>
              <a:rPr lang="de-AT" sz="1400" b="1" dirty="0">
                <a:solidFill>
                  <a:schemeClr val="tx1"/>
                </a:solidFill>
                <a:latin typeface="+mj-lt"/>
                <a:cs typeface="Calibri" panose="020F0502020204030204" pitchFamily="34" charset="0"/>
              </a:rPr>
              <a:t>Liberal festgelegte Öffnungszeiten </a:t>
            </a:r>
            <a:br>
              <a:rPr lang="de-AT" sz="1400" b="1" dirty="0">
                <a:solidFill>
                  <a:schemeClr val="tx1"/>
                </a:solidFill>
                <a:latin typeface="+mj-lt"/>
                <a:cs typeface="Calibri" panose="020F0502020204030204" pitchFamily="34" charset="0"/>
              </a:rPr>
            </a:br>
            <a:r>
              <a:rPr lang="de-AT" sz="1400" dirty="0">
                <a:solidFill>
                  <a:schemeClr val="tx1"/>
                </a:solidFill>
                <a:latin typeface="+mj-lt"/>
                <a:cs typeface="Calibri" panose="020F0502020204030204" pitchFamily="34" charset="0"/>
              </a:rPr>
              <a:t>(</a:t>
            </a:r>
            <a:r>
              <a:rPr lang="de-DE" sz="1400" dirty="0"/>
              <a:t>Vorverlegung des Unterrichtsbeginnes) </a:t>
            </a:r>
          </a:p>
          <a:p>
            <a:pPr marL="266700" lvl="0" indent="-266700">
              <a:spcAft>
                <a:spcPts val="300"/>
              </a:spcAft>
              <a:buFont typeface="+mj-lt"/>
              <a:buAutoNum type="arabicPeriod"/>
            </a:pPr>
            <a:r>
              <a:rPr lang="de-DE" sz="1400" b="1" dirty="0">
                <a:solidFill>
                  <a:schemeClr val="tx1"/>
                </a:solidFill>
                <a:latin typeface="+mj-lt"/>
                <a:cs typeface="Calibri" panose="020F0502020204030204" pitchFamily="34" charset="0"/>
              </a:rPr>
              <a:t>Bildung von </a:t>
            </a:r>
            <a:r>
              <a:rPr lang="de-AT" sz="1400" b="1" dirty="0">
                <a:latin typeface="+mj-lt"/>
                <a:cs typeface="Calibri" panose="020F0502020204030204" pitchFamily="34" charset="0"/>
              </a:rPr>
              <a:t>Gruppen nach </a:t>
            </a:r>
            <a:r>
              <a:rPr lang="de-AT" sz="1400" b="1" dirty="0">
                <a:solidFill>
                  <a:schemeClr val="tx1"/>
                </a:solidFill>
                <a:latin typeface="+mj-lt"/>
                <a:cs typeface="Calibri" panose="020F0502020204030204" pitchFamily="34" charset="0"/>
              </a:rPr>
              <a:t>inhaltlichen und fachlichen  Gesichtspunkten</a:t>
            </a:r>
            <a:r>
              <a:rPr lang="de-AT" sz="1400" b="1" dirty="0">
                <a:latin typeface="+mj-lt"/>
                <a:cs typeface="Calibri" panose="020F0502020204030204" pitchFamily="34" charset="0"/>
              </a:rPr>
              <a:t> </a:t>
            </a:r>
            <a:br>
              <a:rPr lang="de-AT" sz="1400" b="1" dirty="0">
                <a:latin typeface="+mj-lt"/>
                <a:cs typeface="Calibri" panose="020F0502020204030204" pitchFamily="34" charset="0"/>
              </a:rPr>
            </a:br>
            <a:r>
              <a:rPr lang="de-AT" sz="1400" dirty="0">
                <a:latin typeface="+mj-lt"/>
                <a:cs typeface="Calibri" panose="020F0502020204030204" pitchFamily="34" charset="0"/>
              </a:rPr>
              <a:t>(</a:t>
            </a:r>
            <a:r>
              <a:rPr lang="de-AT" sz="1400" dirty="0">
                <a:solidFill>
                  <a:schemeClr val="tx1"/>
                </a:solidFill>
                <a:latin typeface="+mj-lt"/>
                <a:cs typeface="Calibri" panose="020F0502020204030204" pitchFamily="34" charset="0"/>
              </a:rPr>
              <a:t>klassen-, jahrgangs-, fächerübergreifend,</a:t>
            </a:r>
            <a:r>
              <a:rPr lang="de-AT" sz="1400" dirty="0">
                <a:latin typeface="+mj-lt"/>
                <a:cs typeface="Calibri" panose="020F0502020204030204" pitchFamily="34" charset="0"/>
              </a:rPr>
              <a:t> </a:t>
            </a:r>
            <a:r>
              <a:rPr lang="de-AT" sz="1400" dirty="0">
                <a:solidFill>
                  <a:schemeClr val="tx1"/>
                </a:solidFill>
                <a:latin typeface="+mj-lt"/>
                <a:cs typeface="Calibri" panose="020F0502020204030204" pitchFamily="34" charset="0"/>
              </a:rPr>
              <a:t>fächerverbindend, projektorientiert)</a:t>
            </a:r>
            <a:endParaRPr lang="de-AT" sz="1400" dirty="0">
              <a:latin typeface="+mj-lt"/>
              <a:cs typeface="Calibri" panose="020F0502020204030204" pitchFamily="34" charset="0"/>
            </a:endParaRPr>
          </a:p>
        </p:txBody>
      </p:sp>
    </p:spTree>
    <p:extLst>
      <p:ext uri="{BB962C8B-B14F-4D97-AF65-F5344CB8AC3E}">
        <p14:creationId xmlns:p14="http://schemas.microsoft.com/office/powerpoint/2010/main" val="57629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CF34B8F3-DD05-431B-B995-4DC25F110CD9}" type="slidenum">
              <a:rPr lang="de-AT" smtClean="0"/>
              <a:pPr/>
              <a:t>8</a:t>
            </a:fld>
            <a:endParaRPr lang="de-AT" dirty="0"/>
          </a:p>
        </p:txBody>
      </p:sp>
      <p:sp>
        <p:nvSpPr>
          <p:cNvPr id="4" name="Rechteck 3"/>
          <p:cNvSpPr/>
          <p:nvPr/>
        </p:nvSpPr>
        <p:spPr>
          <a:xfrm>
            <a:off x="254972" y="1196752"/>
            <a:ext cx="2832411" cy="4909036"/>
          </a:xfrm>
          <a:prstGeom prst="rect">
            <a:avLst/>
          </a:prstGeom>
        </p:spPr>
        <p:txBody>
          <a:bodyPr wrap="square">
            <a:spAutoFit/>
          </a:bodyPr>
          <a:lstStyle/>
          <a:p>
            <a:pPr marL="12700">
              <a:spcAft>
                <a:spcPts val="600"/>
              </a:spcAft>
            </a:pPr>
            <a:r>
              <a:rPr lang="de-AT" dirty="0" smtClean="0"/>
              <a:t>  </a:t>
            </a:r>
          </a:p>
          <a:p>
            <a:pPr marL="355600" indent="-342900">
              <a:spcAft>
                <a:spcPts val="600"/>
              </a:spcAft>
              <a:buFont typeface="+mj-lt"/>
              <a:buAutoNum type="arabicPeriod"/>
            </a:pPr>
            <a:r>
              <a:rPr lang="de-AT" dirty="0" smtClean="0"/>
              <a:t>Aktueller Umsetzungsstand </a:t>
            </a:r>
            <a:r>
              <a:rPr lang="de-AT" dirty="0"/>
              <a:t>bei </a:t>
            </a:r>
            <a:r>
              <a:rPr lang="de-AT" dirty="0" smtClean="0"/>
              <a:t>LSI-Tagungen</a:t>
            </a:r>
          </a:p>
          <a:p>
            <a:pPr marL="355600" indent="-342900">
              <a:spcAft>
                <a:spcPts val="600"/>
              </a:spcAft>
              <a:buFont typeface="+mj-lt"/>
              <a:buAutoNum type="arabicPeriod"/>
            </a:pPr>
            <a:r>
              <a:rPr lang="de-AT" dirty="0" smtClean="0"/>
              <a:t>Bei </a:t>
            </a:r>
            <a:r>
              <a:rPr lang="de-AT" dirty="0"/>
              <a:t>wesentlichen Ergebnissen auch unmittelbar schriftlich an alle Schulaufsichts-beamte</a:t>
            </a:r>
          </a:p>
          <a:p>
            <a:pPr marL="355600" indent="-342900">
              <a:spcAft>
                <a:spcPts val="600"/>
              </a:spcAft>
              <a:buFont typeface="+mj-lt"/>
              <a:buAutoNum type="arabicPeriod"/>
            </a:pPr>
            <a:r>
              <a:rPr lang="de-AT" smtClean="0"/>
              <a:t>Seit </a:t>
            </a:r>
            <a:r>
              <a:rPr lang="de-AT" dirty="0"/>
              <a:t>Dez 17: Autonomieblog www.schulautonomie.at </a:t>
            </a:r>
          </a:p>
          <a:p>
            <a:pPr marL="355600" indent="-342900">
              <a:spcAft>
                <a:spcPts val="600"/>
              </a:spcAft>
              <a:buFont typeface="+mj-lt"/>
              <a:buAutoNum type="arabicPeriod"/>
            </a:pPr>
            <a:r>
              <a:rPr lang="de-AT" dirty="0"/>
              <a:t>Allgemeine Infos </a:t>
            </a:r>
            <a:br>
              <a:rPr lang="de-AT" dirty="0"/>
            </a:br>
            <a:r>
              <a:rPr lang="de-AT"/>
              <a:t>unter </a:t>
            </a:r>
            <a:r>
              <a:rPr lang="de-AT" smtClean="0"/>
              <a:t>www.bmbwf.gv.at </a:t>
            </a:r>
            <a:r>
              <a:rPr lang="de-AT" dirty="0"/>
              <a:t>/schulen/</a:t>
            </a:r>
            <a:r>
              <a:rPr lang="de-AT" dirty="0" err="1"/>
              <a:t>autonomie</a:t>
            </a:r>
            <a:r>
              <a:rPr lang="de-AT" dirty="0"/>
              <a:t>  </a:t>
            </a:r>
          </a:p>
          <a:p>
            <a:pPr marL="731837" indent="-285750">
              <a:buFont typeface="Courier New"/>
              <a:buChar char="o"/>
            </a:pPr>
            <a:endParaRPr lang="de-AT" i="1" dirty="0"/>
          </a:p>
        </p:txBody>
      </p:sp>
      <p:pic>
        <p:nvPicPr>
          <p:cNvPr id="10" name="Grafik 9">
            <a:extLst>
              <a:ext uri="{FF2B5EF4-FFF2-40B4-BE49-F238E27FC236}">
                <a16:creationId xmlns:a16="http://schemas.microsoft.com/office/drawing/2014/main" xmlns="" id="{20D3684E-E790-4494-BD53-9A4715EDB1A2}"/>
              </a:ext>
            </a:extLst>
          </p:cNvPr>
          <p:cNvPicPr>
            <a:picLocks noChangeAspect="1"/>
          </p:cNvPicPr>
          <p:nvPr/>
        </p:nvPicPr>
        <p:blipFill rotWithShape="1">
          <a:blip r:embed="rId2">
            <a:extLst>
              <a:ext uri="{28A0092B-C50C-407E-A947-70E740481C1C}">
                <a14:useLocalDpi xmlns:a14="http://schemas.microsoft.com/office/drawing/2010/main" val="0"/>
              </a:ext>
            </a:extLst>
          </a:blip>
          <a:srcRect l="6546" r="12041"/>
          <a:stretch/>
        </p:blipFill>
        <p:spPr>
          <a:xfrm>
            <a:off x="3083236" y="1571429"/>
            <a:ext cx="5809939" cy="4737296"/>
          </a:xfrm>
          <a:prstGeom prst="rect">
            <a:avLst/>
          </a:prstGeom>
        </p:spPr>
      </p:pic>
      <p:sp>
        <p:nvSpPr>
          <p:cNvPr id="11" name="Titel 1">
            <a:extLst>
              <a:ext uri="{FF2B5EF4-FFF2-40B4-BE49-F238E27FC236}">
                <a16:creationId xmlns:a16="http://schemas.microsoft.com/office/drawing/2014/main" xmlns="" id="{5971AAD9-D63F-4DD5-9BE4-C5629A38949E}"/>
              </a:ext>
            </a:extLst>
          </p:cNvPr>
          <p:cNvSpPr txBox="1">
            <a:spLocks/>
          </p:cNvSpPr>
          <p:nvPr/>
        </p:nvSpPr>
        <p:spPr>
          <a:xfrm>
            <a:off x="250825" y="403598"/>
            <a:ext cx="8191822" cy="903635"/>
          </a:xfrm>
          <a:prstGeom prst="rect">
            <a:avLst/>
          </a:prstGeom>
        </p:spPr>
        <p:txBody>
          <a:bodyPr>
            <a:noAutofit/>
          </a:bodyPr>
          <a:lstStyle>
            <a:lvl1pPr algn="l" defTabSz="914400" rtl="0" eaLnBrk="1" latinLnBrk="0" hangingPunct="1">
              <a:spcBef>
                <a:spcPct val="0"/>
              </a:spcBef>
              <a:buNone/>
              <a:defRPr sz="1600" b="1" kern="1200">
                <a:solidFill>
                  <a:schemeClr val="tx1"/>
                </a:solidFill>
                <a:latin typeface="+mj-lt"/>
                <a:ea typeface="+mj-ea"/>
                <a:cs typeface="+mj-cs"/>
              </a:defRPr>
            </a:lvl1pPr>
          </a:lstStyle>
          <a:p>
            <a:r>
              <a:rPr lang="de-AT" sz="2000" smtClean="0">
                <a:solidFill>
                  <a:schemeClr val="accent3">
                    <a:lumMod val="75000"/>
                  </a:schemeClr>
                </a:solidFill>
              </a:rPr>
              <a:t>3. </a:t>
            </a:r>
            <a:r>
              <a:rPr lang="de-AT" sz="2000" dirty="0">
                <a:solidFill>
                  <a:schemeClr val="accent3">
                    <a:lumMod val="75000"/>
                  </a:schemeClr>
                </a:solidFill>
              </a:rPr>
              <a:t>Maßnahmen </a:t>
            </a:r>
            <a:r>
              <a:rPr lang="de-AT" sz="2000">
                <a:solidFill>
                  <a:schemeClr val="accent3">
                    <a:lumMod val="75000"/>
                  </a:schemeClr>
                </a:solidFill>
              </a:rPr>
              <a:t>im </a:t>
            </a:r>
            <a:r>
              <a:rPr lang="de-AT" sz="2000" smtClean="0">
                <a:solidFill>
                  <a:schemeClr val="accent3">
                    <a:lumMod val="75000"/>
                  </a:schemeClr>
                </a:solidFill>
              </a:rPr>
              <a:t>BMBWF </a:t>
            </a:r>
            <a:r>
              <a:rPr lang="de-AT" sz="2000" dirty="0">
                <a:solidFill>
                  <a:schemeClr val="accent3">
                    <a:lumMod val="75000"/>
                  </a:schemeClr>
                </a:solidFill>
              </a:rPr>
              <a:t>und weiterer Prozess </a:t>
            </a:r>
            <a:br>
              <a:rPr lang="de-AT" sz="2000" dirty="0">
                <a:solidFill>
                  <a:schemeClr val="accent3">
                    <a:lumMod val="75000"/>
                  </a:schemeClr>
                </a:solidFill>
              </a:rPr>
            </a:br>
            <a:r>
              <a:rPr lang="de-AT" sz="2800" b="0" dirty="0">
                <a:solidFill>
                  <a:schemeClr val="accent3">
                    <a:lumMod val="75000"/>
                  </a:schemeClr>
                </a:solidFill>
              </a:rPr>
              <a:t>Wo gibt es weitere Infos?</a:t>
            </a:r>
          </a:p>
          <a:p>
            <a:endParaRPr lang="de-AT" sz="2800" b="0" dirty="0">
              <a:solidFill>
                <a:schemeClr val="accent3">
                  <a:lumMod val="75000"/>
                </a:schemeClr>
              </a:solidFill>
            </a:endParaRPr>
          </a:p>
          <a:p>
            <a:endParaRPr lang="de-AT" sz="1800" b="0" dirty="0">
              <a:solidFill>
                <a:schemeClr val="accent3">
                  <a:lumMod val="75000"/>
                </a:schemeClr>
              </a:solidFill>
            </a:endParaRPr>
          </a:p>
          <a:p>
            <a:r>
              <a:rPr lang="de-AT" sz="2000" dirty="0">
                <a:solidFill>
                  <a:schemeClr val="accent3">
                    <a:lumMod val="75000"/>
                  </a:schemeClr>
                </a:solidFill>
              </a:rPr>
              <a:t/>
            </a:r>
            <a:br>
              <a:rPr lang="de-AT" sz="2000" dirty="0">
                <a:solidFill>
                  <a:schemeClr val="accent3">
                    <a:lumMod val="75000"/>
                  </a:schemeClr>
                </a:solidFill>
              </a:rPr>
            </a:br>
            <a:endParaRPr lang="de-AT" sz="2000" dirty="0">
              <a:solidFill>
                <a:schemeClr val="accent3">
                  <a:lumMod val="75000"/>
                </a:schemeClr>
              </a:solidFill>
            </a:endParaRPr>
          </a:p>
        </p:txBody>
      </p:sp>
    </p:spTree>
    <p:extLst>
      <p:ext uri="{BB962C8B-B14F-4D97-AF65-F5344CB8AC3E}">
        <p14:creationId xmlns:p14="http://schemas.microsoft.com/office/powerpoint/2010/main" val="192944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0825" y="405217"/>
            <a:ext cx="8229600" cy="922114"/>
          </a:xfrm>
        </p:spPr>
        <p:txBody>
          <a:bodyPr>
            <a:normAutofit fontScale="90000"/>
          </a:bodyPr>
          <a:lstStyle/>
          <a:p>
            <a:r>
              <a:rPr lang="de-AT" sz="2200" dirty="0">
                <a:solidFill>
                  <a:schemeClr val="accent3">
                    <a:lumMod val="75000"/>
                  </a:schemeClr>
                </a:solidFill>
              </a:rPr>
              <a:t>3. </a:t>
            </a:r>
            <a:r>
              <a:rPr lang="de-AT" sz="2200" dirty="0" err="1">
                <a:solidFill>
                  <a:schemeClr val="accent3">
                    <a:lumMod val="75000"/>
                  </a:schemeClr>
                </a:solidFill>
              </a:rPr>
              <a:t>Inkraft</a:t>
            </a:r>
            <a:r>
              <a:rPr lang="de-AT" sz="2200" dirty="0">
                <a:solidFill>
                  <a:schemeClr val="accent3">
                    <a:lumMod val="75000"/>
                  </a:schemeClr>
                </a:solidFill>
              </a:rPr>
              <a:t>-Treten wichtiger Maßnahmen </a:t>
            </a:r>
            <a:br>
              <a:rPr lang="de-AT" sz="2200" dirty="0">
                <a:solidFill>
                  <a:schemeClr val="accent3">
                    <a:lumMod val="75000"/>
                  </a:schemeClr>
                </a:solidFill>
              </a:rPr>
            </a:br>
            <a:r>
              <a:rPr lang="de-AT" sz="3100" b="0" dirty="0">
                <a:solidFill>
                  <a:schemeClr val="accent3">
                    <a:lumMod val="75000"/>
                  </a:schemeClr>
                </a:solidFill>
              </a:rPr>
              <a:t>Wann erreicht die Schulen welche Maßnahme?</a:t>
            </a:r>
            <a:br>
              <a:rPr lang="de-AT" sz="3100" b="0" dirty="0">
                <a:solidFill>
                  <a:schemeClr val="accent3">
                    <a:lumMod val="75000"/>
                  </a:schemeClr>
                </a:solidFill>
              </a:rPr>
            </a:br>
            <a:endParaRPr lang="de-AT" sz="2200" b="0" dirty="0"/>
          </a:p>
        </p:txBody>
      </p:sp>
      <p:sp>
        <p:nvSpPr>
          <p:cNvPr id="2" name="Foliennummernplatzhalter 1"/>
          <p:cNvSpPr>
            <a:spLocks noGrp="1"/>
          </p:cNvSpPr>
          <p:nvPr>
            <p:ph type="sldNum" sz="quarter" idx="12"/>
          </p:nvPr>
        </p:nvSpPr>
        <p:spPr/>
        <p:txBody>
          <a:bodyPr/>
          <a:lstStyle/>
          <a:p>
            <a:fld id="{CF34B8F3-DD05-431B-B995-4DC25F110CD9}" type="slidenum">
              <a:rPr lang="de-AT" smtClean="0"/>
              <a:t>9</a:t>
            </a:fld>
            <a:endParaRPr lang="de-AT" dirty="0"/>
          </a:p>
        </p:txBody>
      </p:sp>
      <p:graphicFrame>
        <p:nvGraphicFramePr>
          <p:cNvPr id="4" name="Tabelle 3"/>
          <p:cNvGraphicFramePr>
            <a:graphicFrameLocks noGrp="1"/>
          </p:cNvGraphicFramePr>
          <p:nvPr>
            <p:extLst>
              <p:ext uri="{D42A27DB-BD31-4B8C-83A1-F6EECF244321}">
                <p14:modId xmlns:p14="http://schemas.microsoft.com/office/powerpoint/2010/main" val="2616918082"/>
              </p:ext>
            </p:extLst>
          </p:nvPr>
        </p:nvGraphicFramePr>
        <p:xfrm>
          <a:off x="280268" y="1557338"/>
          <a:ext cx="8612908" cy="3297168"/>
        </p:xfrm>
        <a:graphic>
          <a:graphicData uri="http://schemas.openxmlformats.org/drawingml/2006/table">
            <a:tbl>
              <a:tblPr firstRow="1" bandRow="1">
                <a:tableStyleId>{F5AB1C69-6EDB-4FF4-983F-18BD219EF322}</a:tableStyleId>
              </a:tblPr>
              <a:tblGrid>
                <a:gridCol w="2153227">
                  <a:extLst>
                    <a:ext uri="{9D8B030D-6E8A-4147-A177-3AD203B41FA5}">
                      <a16:colId xmlns:a16="http://schemas.microsoft.com/office/drawing/2014/main" xmlns="" val="20000"/>
                    </a:ext>
                  </a:extLst>
                </a:gridCol>
                <a:gridCol w="2153227">
                  <a:extLst>
                    <a:ext uri="{9D8B030D-6E8A-4147-A177-3AD203B41FA5}">
                      <a16:colId xmlns:a16="http://schemas.microsoft.com/office/drawing/2014/main" xmlns="" val="20001"/>
                    </a:ext>
                  </a:extLst>
                </a:gridCol>
                <a:gridCol w="2153227">
                  <a:extLst>
                    <a:ext uri="{9D8B030D-6E8A-4147-A177-3AD203B41FA5}">
                      <a16:colId xmlns:a16="http://schemas.microsoft.com/office/drawing/2014/main" xmlns="" val="20002"/>
                    </a:ext>
                  </a:extLst>
                </a:gridCol>
                <a:gridCol w="2153227">
                  <a:extLst>
                    <a:ext uri="{9D8B030D-6E8A-4147-A177-3AD203B41FA5}">
                      <a16:colId xmlns:a16="http://schemas.microsoft.com/office/drawing/2014/main" xmlns="" val="20003"/>
                    </a:ext>
                  </a:extLst>
                </a:gridCol>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800" b="1" dirty="0"/>
                        <a:t>Jänner 2018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800" b="1" dirty="0"/>
                        <a:t>September 2018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800" b="1" dirty="0"/>
                        <a:t>Jänner 2019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800" b="1" dirty="0"/>
                        <a:t>ab 2020</a:t>
                      </a:r>
                    </a:p>
                  </a:txBody>
                  <a:tcPr/>
                </a:tc>
                <a:extLst>
                  <a:ext uri="{0D108BD9-81ED-4DB2-BD59-A6C34878D82A}">
                    <a16:rowId xmlns:a16="http://schemas.microsoft.com/office/drawing/2014/main" xmlns="" val="10000"/>
                  </a:ext>
                </a:extLst>
              </a:tr>
              <a:tr h="578149">
                <a:tc>
                  <a:txBody>
                    <a:bodyPr/>
                    <a:lstStyle/>
                    <a:p>
                      <a:pPr marL="177800" indent="-177800">
                        <a:buFont typeface="Courier New" panose="02070309020205020404" pitchFamily="49" charset="0"/>
                        <a:buChar char="o"/>
                      </a:pPr>
                      <a:r>
                        <a:rPr lang="de-AT" sz="1400" dirty="0"/>
                        <a:t>Neues Auswahlverfahren</a:t>
                      </a:r>
                      <a:r>
                        <a:rPr lang="de-AT" sz="1400" baseline="0" dirty="0"/>
                        <a:t> Lehrpersonen</a:t>
                      </a:r>
                    </a:p>
                    <a:p>
                      <a:pPr marL="177800" indent="0">
                        <a:buFont typeface="Courier New" panose="02070309020205020404" pitchFamily="49" charset="0"/>
                        <a:buNone/>
                      </a:pPr>
                      <a:r>
                        <a:rPr lang="de-AT" sz="1400" baseline="0" dirty="0"/>
                        <a:t>(Umsetzung Bundesschulen)</a:t>
                      </a:r>
                      <a:endParaRPr lang="de-AT" sz="1400" dirty="0"/>
                    </a:p>
                  </a:txBody>
                  <a:tcPr/>
                </a:tc>
                <a:tc>
                  <a:txBody>
                    <a:bodyPr/>
                    <a:lstStyle/>
                    <a:p>
                      <a:pPr marL="177800" indent="-177800">
                        <a:buFont typeface="Courier New" panose="02070309020205020404" pitchFamily="49" charset="0"/>
                        <a:buChar char="o"/>
                      </a:pPr>
                      <a:r>
                        <a:rPr lang="de-AT" sz="1400" dirty="0"/>
                        <a:t>Schulautonome</a:t>
                      </a:r>
                      <a:r>
                        <a:rPr lang="de-AT" sz="1400" baseline="0" dirty="0"/>
                        <a:t> Klassen und Gruppengrößen</a:t>
                      </a:r>
                    </a:p>
                    <a:p>
                      <a:pPr marL="177800" indent="-177800">
                        <a:buFont typeface="Courier New" panose="02070309020205020404" pitchFamily="49" charset="0"/>
                        <a:buChar char="o"/>
                      </a:pPr>
                      <a:r>
                        <a:rPr lang="de-AT" sz="1400" baseline="0" dirty="0"/>
                        <a:t>Schulautonome Schulzeitbestimmungen</a:t>
                      </a:r>
                    </a:p>
                    <a:p>
                      <a:pPr marL="177800" indent="-177800">
                        <a:buFont typeface="Courier New" panose="02070309020205020404" pitchFamily="49" charset="0"/>
                        <a:buChar char="o"/>
                      </a:pPr>
                      <a:r>
                        <a:rPr lang="de-AT" sz="1400" baseline="0" dirty="0"/>
                        <a:t>Flexibilisierung der 50-Minuten-Einheit</a:t>
                      </a:r>
                    </a:p>
                    <a:p>
                      <a:pPr marL="177800" indent="-177800">
                        <a:buFont typeface="Courier New" panose="02070309020205020404" pitchFamily="49" charset="0"/>
                        <a:buChar char="o"/>
                      </a:pPr>
                      <a:r>
                        <a:rPr lang="de-AT" sz="1400" baseline="0" dirty="0"/>
                        <a:t>Ermöglichung der Einrichtung von Clustern</a:t>
                      </a:r>
                    </a:p>
                    <a:p>
                      <a:pPr marL="177800" indent="-177800">
                        <a:buFont typeface="Courier New" panose="02070309020205020404" pitchFamily="49" charset="0"/>
                        <a:buChar char="o"/>
                      </a:pPr>
                      <a:r>
                        <a:rPr lang="de-AT" sz="1400" baseline="0" dirty="0"/>
                        <a:t>Neuregelung  SPF Verfahren</a:t>
                      </a:r>
                      <a:endParaRPr lang="de-AT" sz="1400" dirty="0"/>
                    </a:p>
                  </a:txBody>
                  <a:tcPr/>
                </a:tc>
                <a:tc>
                  <a:txBody>
                    <a:bodyPr/>
                    <a:lstStyle/>
                    <a:p>
                      <a:pPr marL="177800" indent="-177800">
                        <a:buFont typeface="Courier New" panose="02070309020205020404" pitchFamily="49" charset="0"/>
                        <a:buChar char="o"/>
                      </a:pPr>
                      <a:r>
                        <a:rPr lang="de-AT" sz="1400" dirty="0"/>
                        <a:t>Schaffung der Bildungsdirektionen</a:t>
                      </a:r>
                    </a:p>
                    <a:p>
                      <a:pPr marL="177800" indent="-177800">
                        <a:buFont typeface="Courier New" panose="02070309020205020404" pitchFamily="49" charset="0"/>
                        <a:buChar char="o"/>
                      </a:pPr>
                      <a:r>
                        <a:rPr lang="de-AT" sz="1400" dirty="0"/>
                        <a:t>Besetzung der Schulaufsicht </a:t>
                      </a:r>
                      <a:r>
                        <a:rPr lang="de-AT" sz="1400" baseline="0" dirty="0"/>
                        <a:t>durch die Bildungsdirektion</a:t>
                      </a:r>
                      <a:endParaRPr lang="de-AT" sz="1400" dirty="0"/>
                    </a:p>
                    <a:p>
                      <a:pPr marL="177800" indent="-177800">
                        <a:buFont typeface="Courier New" panose="02070309020205020404" pitchFamily="49" charset="0"/>
                        <a:buChar char="o"/>
                      </a:pPr>
                      <a:r>
                        <a:rPr lang="de-AT" sz="1400" dirty="0"/>
                        <a:t>Neues Auswahlverfahren Lehrpersonen</a:t>
                      </a:r>
                    </a:p>
                    <a:p>
                      <a:pPr marL="177800" indent="0">
                        <a:buFont typeface="Courier New" panose="02070309020205020404" pitchFamily="49" charset="0"/>
                        <a:buNone/>
                      </a:pPr>
                      <a:r>
                        <a:rPr lang="de-AT" sz="1400" dirty="0"/>
                        <a:t>(Umsetzung Pflichtschulen)</a:t>
                      </a:r>
                    </a:p>
                    <a:p>
                      <a:pPr marL="177800" indent="-177800">
                        <a:buFont typeface="Courier New" panose="02070309020205020404" pitchFamily="49" charset="0"/>
                        <a:buChar char="o"/>
                      </a:pPr>
                      <a:r>
                        <a:rPr lang="de-AT" sz="1400" dirty="0"/>
                        <a:t>Neues Verfahren </a:t>
                      </a:r>
                      <a:r>
                        <a:rPr lang="de-AT" sz="1400" dirty="0" err="1"/>
                        <a:t>SchulleiterInnen</a:t>
                      </a:r>
                      <a:r>
                        <a:rPr lang="de-AT" sz="1400" dirty="0"/>
                        <a:t>-bestellung</a:t>
                      </a:r>
                    </a:p>
                  </a:txBody>
                  <a:tcPr/>
                </a:tc>
                <a:tc>
                  <a:txBody>
                    <a:bodyPr/>
                    <a:lstStyle/>
                    <a:p>
                      <a:pPr marL="177800" indent="-177800">
                        <a:buFont typeface="Courier New" panose="02070309020205020404" pitchFamily="49" charset="0"/>
                        <a:buChar char="o"/>
                      </a:pPr>
                      <a:r>
                        <a:rPr lang="de-AT" sz="1400" dirty="0"/>
                        <a:t>Modellregionen ab </a:t>
                      </a:r>
                      <a:r>
                        <a:rPr lang="de-AT" sz="1400" dirty="0" smtClean="0"/>
                        <a:t>1.9.2020</a:t>
                      </a:r>
                    </a:p>
                    <a:p>
                      <a:pPr marL="177800" indent="-177800">
                        <a:buFont typeface="Courier New" panose="02070309020205020404" pitchFamily="49" charset="0"/>
                        <a:buChar char="o"/>
                      </a:pPr>
                      <a:r>
                        <a:rPr lang="de-AT" sz="1400" dirty="0" smtClean="0"/>
                        <a:t>Neue</a:t>
                      </a:r>
                      <a:r>
                        <a:rPr lang="de-AT" sz="1400" baseline="0" dirty="0" smtClean="0"/>
                        <a:t> Struktur Schulaufsicht</a:t>
                      </a:r>
                      <a:r>
                        <a:rPr lang="de-AT" sz="1400" baseline="0" dirty="0"/>
                        <a:t> </a:t>
                      </a:r>
                      <a:r>
                        <a:rPr lang="de-AT" sz="1400" baseline="0" dirty="0" smtClean="0"/>
                        <a:t>     1.9.2020</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52004279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59CC75416466D45A4E8584BC13B9606" ma:contentTypeVersion="6" ma:contentTypeDescription="Ein neues Dokument erstellen." ma:contentTypeScope="" ma:versionID="11eacfeda2b2d8d60517e52b43fe9ed5">
  <xsd:schema xmlns:xsd="http://www.w3.org/2001/XMLSchema" xmlns:xs="http://www.w3.org/2001/XMLSchema" xmlns:p="http://schemas.microsoft.com/office/2006/metadata/properties" xmlns:ns2="6870df7f-a439-4a58-8e4a-73947cf4e5d4" xmlns:ns3="e899a627-a799-4a88-9ddd-8be08f43abda" targetNamespace="http://schemas.microsoft.com/office/2006/metadata/properties" ma:root="true" ma:fieldsID="d139e4df65fbba87490f5a0f5cb76c75" ns2:_="" ns3:_="">
    <xsd:import namespace="6870df7f-a439-4a58-8e4a-73947cf4e5d4"/>
    <xsd:import namespace="e899a627-a799-4a88-9ddd-8be08f43abd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70df7f-a439-4a58-8e4a-73947cf4e5d4"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description="" ma:internalName="SharedWithDetails" ma:readOnly="true">
      <xsd:simpleType>
        <xsd:restriction base="dms:Note">
          <xsd:maxLength value="255"/>
        </xsd:restriction>
      </xsd:simpleType>
    </xsd:element>
    <xsd:element name="LastSharedByUser" ma:index="10" nillable="true" ma:displayName="Zuletzt freigegeben nach Benutzer" ma:description="" ma:internalName="LastSharedByUser" ma:readOnly="true">
      <xsd:simpleType>
        <xsd:restriction base="dms:Note">
          <xsd:maxLength value="255"/>
        </xsd:restriction>
      </xsd:simpleType>
    </xsd:element>
    <xsd:element name="LastSharedByTime" ma:index="11" nillable="true" ma:displayName="Zuletzt freigegeben nach Zeitpunk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899a627-a799-4a88-9ddd-8be08f43abd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BAE9FB-2A74-400B-A75A-C8BE1BC20B61}">
  <ds:schemaRefs>
    <ds:schemaRef ds:uri="http://schemas.microsoft.com/sharepoint/v3/contenttype/forms"/>
  </ds:schemaRefs>
</ds:datastoreItem>
</file>

<file path=customXml/itemProps2.xml><?xml version="1.0" encoding="utf-8"?>
<ds:datastoreItem xmlns:ds="http://schemas.openxmlformats.org/officeDocument/2006/customXml" ds:itemID="{6B2531E9-DCAF-4F9E-80F0-B40DB778F573}">
  <ds:schemaRefs>
    <ds:schemaRef ds:uri="http://purl.org/dc/terms/"/>
    <ds:schemaRef ds:uri="http://purl.org/dc/elements/1.1/"/>
    <ds:schemaRef ds:uri="http://schemas.microsoft.com/office/2006/metadata/properties"/>
    <ds:schemaRef ds:uri="e899a627-a799-4a88-9ddd-8be08f43abda"/>
    <ds:schemaRef ds:uri="6870df7f-a439-4a58-8e4a-73947cf4e5d4"/>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2FCACE6-18FB-440A-AB52-4CA9ECDD80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70df7f-a439-4a58-8e4a-73947cf4e5d4"/>
    <ds:schemaRef ds:uri="e899a627-a799-4a88-9ddd-8be08f43a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855</Words>
  <Application>Microsoft Office PowerPoint</Application>
  <PresentationFormat>Bildschirmpräsentation (4:3)</PresentationFormat>
  <Paragraphs>162</Paragraphs>
  <Slides>13</Slides>
  <Notes>3</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Larissa</vt:lpstr>
      <vt:lpstr>PowerPoint-Präsentation</vt:lpstr>
      <vt:lpstr>PowerPoint-Präsentation</vt:lpstr>
      <vt:lpstr>1. Unsere Vision  Junge selbstbestimmte Menschen</vt:lpstr>
      <vt:lpstr>1. Unser Ziel  Schule fördert junge selbstbestimmte Menschen</vt:lpstr>
      <vt:lpstr>2. Die Verantwortung der autonomen Schule Proaktive, eigenständige Gestaltung…</vt:lpstr>
      <vt:lpstr>2. Die Verantwortung der autonomen Schule  …die Wirkung zeigt</vt:lpstr>
      <vt:lpstr>2. Die Verantwortung der autonomen Schule  Die gelebte Autonomie wird sichtbar durch…</vt:lpstr>
      <vt:lpstr>PowerPoint-Präsentation</vt:lpstr>
      <vt:lpstr>3. Inkraft-Treten wichtiger Maßnahmen  Wann erreicht die Schulen welche Maßnahme? </vt:lpstr>
      <vt:lpstr>PowerPoint-Präsentation</vt:lpstr>
      <vt:lpstr>PowerPoint-Präsentation</vt:lpstr>
      <vt:lpstr>5. Schulrechtliche Änderungen </vt:lpstr>
      <vt:lpstr>Die Bildungsreform Gemeinsam Großes umsetzen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Hannes</dc:creator>
  <cp:lastModifiedBy>Zauner Christina</cp:lastModifiedBy>
  <cp:revision>579</cp:revision>
  <cp:lastPrinted>2017-10-11T10:23:38Z</cp:lastPrinted>
  <dcterms:created xsi:type="dcterms:W3CDTF">2015-12-08T11:03:54Z</dcterms:created>
  <dcterms:modified xsi:type="dcterms:W3CDTF">2018-08-21T11:05:03Z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0x010100959CC75416466D45A4E8584BC13B9606</vt:lpwstr>
  </property>
</Properties>
</file>